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342" r:id="rId14"/>
    <p:sldId id="262" r:id="rId15"/>
    <p:sldId id="273" r:id="rId16"/>
    <p:sldId id="274" r:id="rId17"/>
    <p:sldId id="267" r:id="rId18"/>
    <p:sldId id="312" r:id="rId19"/>
    <p:sldId id="276" r:id="rId20"/>
    <p:sldId id="310" r:id="rId21"/>
    <p:sldId id="271" r:id="rId22"/>
    <p:sldId id="266" r:id="rId23"/>
    <p:sldId id="272" r:id="rId24"/>
    <p:sldId id="298" r:id="rId25"/>
    <p:sldId id="309" r:id="rId26"/>
    <p:sldId id="314" r:id="rId27"/>
    <p:sldId id="315" r:id="rId28"/>
    <p:sldId id="316" r:id="rId29"/>
    <p:sldId id="317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36" r:id="rId38"/>
    <p:sldId id="337" r:id="rId39"/>
    <p:sldId id="306" r:id="rId40"/>
    <p:sldId id="338" r:id="rId41"/>
    <p:sldId id="270" r:id="rId42"/>
    <p:sldId id="268" r:id="rId43"/>
    <p:sldId id="269" r:id="rId44"/>
    <p:sldId id="277" r:id="rId45"/>
    <p:sldId id="278" r:id="rId46"/>
    <p:sldId id="307" r:id="rId47"/>
    <p:sldId id="280" r:id="rId48"/>
    <p:sldId id="281" r:id="rId49"/>
    <p:sldId id="279" r:id="rId50"/>
    <p:sldId id="283" r:id="rId51"/>
    <p:sldId id="308" r:id="rId52"/>
    <p:sldId id="286" r:id="rId53"/>
    <p:sldId id="287" r:id="rId54"/>
    <p:sldId id="288" r:id="rId55"/>
    <p:sldId id="290" r:id="rId56"/>
    <p:sldId id="284" r:id="rId57"/>
    <p:sldId id="291" r:id="rId58"/>
    <p:sldId id="289" r:id="rId59"/>
    <p:sldId id="275" r:id="rId60"/>
    <p:sldId id="292" r:id="rId61"/>
    <p:sldId id="293" r:id="rId62"/>
    <p:sldId id="311" r:id="rId63"/>
    <p:sldId id="313" r:id="rId64"/>
    <p:sldId id="335" r:id="rId65"/>
    <p:sldId id="339" r:id="rId66"/>
    <p:sldId id="340" r:id="rId67"/>
    <p:sldId id="319" r:id="rId68"/>
    <p:sldId id="323" r:id="rId69"/>
    <p:sldId id="324" r:id="rId70"/>
    <p:sldId id="326" r:id="rId71"/>
    <p:sldId id="328" r:id="rId72"/>
    <p:sldId id="329" r:id="rId73"/>
    <p:sldId id="330" r:id="rId74"/>
    <p:sldId id="332" r:id="rId75"/>
    <p:sldId id="331" r:id="rId76"/>
    <p:sldId id="327" r:id="rId77"/>
    <p:sldId id="333" r:id="rId78"/>
    <p:sldId id="334" r:id="rId79"/>
    <p:sldId id="325" r:id="rId80"/>
    <p:sldId id="318" r:id="rId81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2" autoAdjust="0"/>
    <p:restoredTop sz="94660"/>
  </p:normalViewPr>
  <p:slideViewPr>
    <p:cSldViewPr>
      <p:cViewPr varScale="1">
        <p:scale>
          <a:sx n="142" d="100"/>
          <a:sy n="142" d="100"/>
        </p:scale>
        <p:origin x="37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/>
            <a:t>Tænd for Raspberry Pi</a:t>
          </a:r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/>
            <a:t>Som </a:t>
          </a:r>
          <a:r>
            <a:rPr lang="da-DK" dirty="0" err="1"/>
            <a:t>root</a:t>
          </a:r>
          <a:r>
            <a:rPr lang="da-DK" dirty="0"/>
            <a:t> (</a:t>
          </a:r>
          <a:r>
            <a:rPr lang="da-DK" dirty="0" err="1"/>
            <a:t>sodu</a:t>
          </a:r>
          <a:r>
            <a:rPr lang="da-DK" dirty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Midnigth</a:t>
          </a:r>
          <a:r>
            <a:rPr lang="da-DK" dirty="0"/>
            <a:t> Commander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mc”</a:t>
          </a:r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/>
            <a:t>Installere python3.x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python3.x”, check ”</a:t>
          </a:r>
          <a:r>
            <a:rPr lang="da-DK" dirty="0" err="1"/>
            <a:t>pythonX</a:t>
          </a:r>
          <a:r>
            <a:rPr lang="da-DK" dirty="0"/>
            <a:t> –V”</a:t>
          </a:r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/>
            <a:t>I en terminal,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update</a:t>
          </a:r>
          <a:r>
            <a:rPr lang="da-DK" dirty="0"/>
            <a:t>;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/>
            <a:t>Forbind til netværk…….</a:t>
          </a:r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/>
            <a:t>Check via Python2 (IDLE) og Python3 (IDLE)</a:t>
          </a:r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Kør </a:t>
          </a:r>
          <a:r>
            <a:rPr lang="da-DK" dirty="0" err="1"/>
            <a:t>geany</a:t>
          </a:r>
          <a:r>
            <a:rPr lang="da-DK" dirty="0"/>
            <a:t> (som </a:t>
          </a:r>
          <a:r>
            <a:rPr lang="da-DK" dirty="0" err="1"/>
            <a:t>root</a:t>
          </a:r>
          <a:r>
            <a:rPr lang="da-DK" dirty="0"/>
            <a:t>)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1. testprogram i Python: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geany</a:t>
          </a:r>
          <a:r>
            <a:rPr lang="da-DK" dirty="0"/>
            <a:t>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geany</a:t>
          </a:r>
          <a:r>
            <a:rPr lang="da-DK" dirty="0"/>
            <a:t>”</a:t>
          </a:r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AA6AB114-E818-425B-8835-82C520B44CF5}">
      <dgm:prSet/>
      <dgm:spPr/>
      <dgm:t>
        <a:bodyPr/>
        <a:lstStyle/>
        <a:p>
          <a:r>
            <a:rPr lang="da-DK" dirty="0"/>
            <a:t>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mariadb-client</a:t>
          </a:r>
          <a:r>
            <a:rPr lang="da-DK" dirty="0"/>
            <a:t> </a:t>
          </a:r>
          <a:r>
            <a:rPr lang="da-DK" dirty="0" err="1"/>
            <a:t>mariadb</a:t>
          </a:r>
          <a:r>
            <a:rPr lang="da-DK" dirty="0"/>
            <a:t>-server”</a:t>
          </a:r>
        </a:p>
      </dgm:t>
    </dgm:pt>
    <dgm:pt modelId="{347E47FA-C5EE-4259-A0B9-EF38CEA40A6D}" type="parTrans" cxnId="{F737911D-DA98-4E7E-BE7D-86D0A202DBE9}">
      <dgm:prSet/>
      <dgm:spPr/>
      <dgm:t>
        <a:bodyPr/>
        <a:lstStyle/>
        <a:p>
          <a:endParaRPr lang="da-DK"/>
        </a:p>
      </dgm:t>
    </dgm:pt>
    <dgm:pt modelId="{189ABA44-D2A0-4A55-9C7B-FD2593348A3C}" type="sibTrans" cxnId="{F737911D-DA98-4E7E-BE7D-86D0A202DBE9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3BBFA7E8-A8B5-49D4-A357-7B1AFAED28F5}" type="pres">
      <dgm:prSet presAssocID="{AA6AB114-E818-425B-8835-82C520B44CF5}" presName="text_1" presStyleLbl="node1" presStyleIdx="0" presStyleCnt="7">
        <dgm:presLayoutVars>
          <dgm:bulletEnabled val="1"/>
        </dgm:presLayoutVars>
      </dgm:prSet>
      <dgm:spPr/>
    </dgm:pt>
    <dgm:pt modelId="{AAC48D51-4B2C-4FB7-950F-77F7418B2C7B}" type="pres">
      <dgm:prSet presAssocID="{AA6AB114-E818-425B-8835-82C520B44CF5}" presName="accent_1" presStyleCnt="0"/>
      <dgm:spPr/>
    </dgm:pt>
    <dgm:pt modelId="{311CA58A-9139-4F76-B25A-D77F02BB8B9D}" type="pres">
      <dgm:prSet presAssocID="{AA6AB114-E818-425B-8835-82C520B44CF5}" presName="accentRepeatNode" presStyleLbl="solidFgAcc1" presStyleIdx="0" presStyleCnt="7"/>
      <dgm:spPr/>
    </dgm:pt>
    <dgm:pt modelId="{1A6FF2D6-202B-4303-83B4-D8E9839891C2}" type="pres">
      <dgm:prSet presAssocID="{C3D29086-3AAE-4EC9-938D-56CA17601A2C}" presName="text_2" presStyleLbl="node1" presStyleIdx="1" presStyleCnt="7">
        <dgm:presLayoutVars>
          <dgm:bulletEnabled val="1"/>
        </dgm:presLayoutVars>
      </dgm:prSet>
      <dgm:spPr/>
    </dgm:pt>
    <dgm:pt modelId="{F57D4B0F-0BD1-4443-80EA-79520A58AA6E}" type="pres">
      <dgm:prSet presAssocID="{C3D29086-3AAE-4EC9-938D-56CA17601A2C}" presName="accent_2" presStyleCnt="0"/>
      <dgm:spPr/>
    </dgm:pt>
    <dgm:pt modelId="{2CA11C2E-EAA1-442B-B8E7-D3457E197D0C}" type="pres">
      <dgm:prSet presAssocID="{C3D29086-3AAE-4EC9-938D-56CA17601A2C}" presName="accentRepeatNode" presStyleLbl="solidFgAcc1" presStyleIdx="1" presStyleCnt="7"/>
      <dgm:spPr/>
    </dgm:pt>
    <dgm:pt modelId="{1D3D8D79-064C-4593-91FB-A17D66E7426D}" type="pres">
      <dgm:prSet presAssocID="{41F94E56-CEC9-4FDB-AD34-144D89C0B563}" presName="text_3" presStyleLbl="node1" presStyleIdx="2" presStyleCnt="7">
        <dgm:presLayoutVars>
          <dgm:bulletEnabled val="1"/>
        </dgm:presLayoutVars>
      </dgm:prSet>
      <dgm:spPr/>
    </dgm:pt>
    <dgm:pt modelId="{A402A38A-522C-4231-B39D-11BA490616B0}" type="pres">
      <dgm:prSet presAssocID="{41F94E56-CEC9-4FDB-AD34-144D89C0B563}" presName="accent_3" presStyleCnt="0"/>
      <dgm:spPr/>
    </dgm:pt>
    <dgm:pt modelId="{7E5E1AC3-342E-440F-9385-523B8B38E7D4}" type="pres">
      <dgm:prSet presAssocID="{41F94E56-CEC9-4FDB-AD34-144D89C0B563}" presName="accentRepeatNode" presStyleLbl="solidFgAcc1" presStyleIdx="2" presStyleCnt="7"/>
      <dgm:spPr/>
    </dgm:pt>
    <dgm:pt modelId="{32F8283D-8F33-4918-95BD-97BBC8E70F30}" type="pres">
      <dgm:prSet presAssocID="{0280B117-099B-4C58-B0E8-3575C16A1E11}" presName="text_4" presStyleLbl="node1" presStyleIdx="3" presStyleCnt="7">
        <dgm:presLayoutVars>
          <dgm:bulletEnabled val="1"/>
        </dgm:presLayoutVars>
      </dgm:prSet>
      <dgm:spPr/>
    </dgm:pt>
    <dgm:pt modelId="{964ED39F-913D-476B-BF97-70635573BAFD}" type="pres">
      <dgm:prSet presAssocID="{0280B117-099B-4C58-B0E8-3575C16A1E11}" presName="accent_4" presStyleCnt="0"/>
      <dgm:spPr/>
    </dgm:pt>
    <dgm:pt modelId="{B3DC981C-418C-4354-BA2D-BA893F22BAE4}" type="pres">
      <dgm:prSet presAssocID="{0280B117-099B-4C58-B0E8-3575C16A1E11}" presName="accentRepeatNode" presStyleLbl="solidFgAcc1" presStyleIdx="3" presStyleCnt="7"/>
      <dgm:spPr/>
    </dgm:pt>
    <dgm:pt modelId="{CEB19A9F-60C8-4DF3-9852-2BED595656D0}" type="pres">
      <dgm:prSet presAssocID="{D4A89D0E-6B2C-48C2-81EF-8A8441F5E667}" presName="text_5" presStyleLbl="node1" presStyleIdx="4" presStyleCnt="7">
        <dgm:presLayoutVars>
          <dgm:bulletEnabled val="1"/>
        </dgm:presLayoutVars>
      </dgm:prSet>
      <dgm:spPr/>
    </dgm:pt>
    <dgm:pt modelId="{F0697B03-E34A-426F-B85D-41596FAAE550}" type="pres">
      <dgm:prSet presAssocID="{D4A89D0E-6B2C-48C2-81EF-8A8441F5E667}" presName="accent_5" presStyleCnt="0"/>
      <dgm:spPr/>
    </dgm:pt>
    <dgm:pt modelId="{F4C0D5E9-0599-43AE-B7B1-18300F5CE583}" type="pres">
      <dgm:prSet presAssocID="{D4A89D0E-6B2C-48C2-81EF-8A8441F5E667}" presName="accentRepeatNode" presStyleLbl="solidFgAcc1" presStyleIdx="4" presStyleCnt="7"/>
      <dgm:spPr/>
    </dgm:pt>
    <dgm:pt modelId="{0E211457-53F0-4FCA-BD2A-479F9315D1B1}" type="pres">
      <dgm:prSet presAssocID="{CCE4CF0C-667F-4A51-BC39-8A30816F2ABD}" presName="text_6" presStyleLbl="node1" presStyleIdx="5" presStyleCnt="7">
        <dgm:presLayoutVars>
          <dgm:bulletEnabled val="1"/>
        </dgm:presLayoutVars>
      </dgm:prSet>
      <dgm:spPr/>
    </dgm:pt>
    <dgm:pt modelId="{FE08D494-B3BF-4AEE-98BA-9D61814BBC7D}" type="pres">
      <dgm:prSet presAssocID="{CCE4CF0C-667F-4A51-BC39-8A30816F2ABD}" presName="accent_6" presStyleCnt="0"/>
      <dgm:spPr/>
    </dgm:pt>
    <dgm:pt modelId="{600A41B6-9526-4D40-8BAA-ECAFC23F0118}" type="pres">
      <dgm:prSet presAssocID="{CCE4CF0C-667F-4A51-BC39-8A30816F2ABD}" presName="accentRepeatNode" presStyleLbl="solidFgAcc1" presStyleIdx="5" presStyleCnt="7"/>
      <dgm:spPr/>
    </dgm:pt>
    <dgm:pt modelId="{663C4159-AE0D-4AE6-8C5E-C3202C0CB034}" type="pres">
      <dgm:prSet presAssocID="{8B4E5A4E-33CC-46E4-A323-92152D95227B}" presName="text_7" presStyleLbl="node1" presStyleIdx="6" presStyleCnt="7">
        <dgm:presLayoutVars>
          <dgm:bulletEnabled val="1"/>
        </dgm:presLayoutVars>
      </dgm:prSet>
      <dgm:spPr/>
    </dgm:pt>
    <dgm:pt modelId="{D194FB9F-F31A-4319-A5ED-DA4F2ACC791A}" type="pres">
      <dgm:prSet presAssocID="{8B4E5A4E-33CC-46E4-A323-92152D95227B}" presName="accent_7" presStyleCnt="0"/>
      <dgm:spPr/>
    </dgm:pt>
    <dgm:pt modelId="{F1D53CCA-A212-4F54-A3B1-A9FAE8FB2161}" type="pres">
      <dgm:prSet presAssocID="{8B4E5A4E-33CC-46E4-A323-92152D95227B}" presName="accentRepeatNode" presStyleLbl="solidFgAcc1" presStyleIdx="6" presStyleCnt="7"/>
      <dgm:spPr/>
    </dgm:pt>
  </dgm:ptLst>
  <dgm:cxnLst>
    <dgm:cxn modelId="{88228B1D-D125-48A3-A4CD-4C1A6A8A084F}" type="presOf" srcId="{189ABA44-D2A0-4A55-9C7B-FD2593348A3C}" destId="{06C3A7E1-1595-43C7-BBBA-DE781146AB7E}" srcOrd="0" destOrd="0" presId="urn:microsoft.com/office/officeart/2008/layout/VerticalCurvedList"/>
    <dgm:cxn modelId="{F737911D-DA98-4E7E-BE7D-86D0A202DBE9}" srcId="{5822D230-0B69-4F0C-8AD3-CC3E4A7CC899}" destId="{AA6AB114-E818-425B-8835-82C520B44CF5}" srcOrd="0" destOrd="0" parTransId="{347E47FA-C5EE-4259-A0B9-EF38CEA40A6D}" sibTransId="{189ABA44-D2A0-4A55-9C7B-FD2593348A3C}"/>
    <dgm:cxn modelId="{01001724-E6E4-4CB4-B35D-5B9D1B2EC903}" srcId="{5822D230-0B69-4F0C-8AD3-CC3E4A7CC899}" destId="{C3D29086-3AAE-4EC9-938D-56CA17601A2C}" srcOrd="1" destOrd="0" parTransId="{0F0A9FDF-BA8C-48A7-86DB-89993F7A3833}" sibTransId="{E0420989-4237-462B-B822-934AD3A6AD2D}"/>
    <dgm:cxn modelId="{D715CF36-4EF2-4D37-8CD9-F749256A3D71}" type="presOf" srcId="{D4A89D0E-6B2C-48C2-81EF-8A8441F5E667}" destId="{CEB19A9F-60C8-4DF3-9852-2BED595656D0}" srcOrd="0" destOrd="0" presId="urn:microsoft.com/office/officeart/2008/layout/VerticalCurvedList"/>
    <dgm:cxn modelId="{96CB3D40-02B8-47D6-92A2-24D5BC45E11B}" srcId="{5822D230-0B69-4F0C-8AD3-CC3E4A7CC899}" destId="{0280B117-099B-4C58-B0E8-3575C16A1E11}" srcOrd="3" destOrd="0" parTransId="{BEE6BBCE-2AAF-4E77-BB63-03277E39577F}" sibTransId="{A16A7357-A687-4498-9ED2-DB5229FC7928}"/>
    <dgm:cxn modelId="{DFA52949-21CB-43EE-A4E8-B59B18948EEE}" type="presOf" srcId="{0280B117-099B-4C58-B0E8-3575C16A1E11}" destId="{32F8283D-8F33-4918-95BD-97BBC8E70F30}" srcOrd="0" destOrd="0" presId="urn:microsoft.com/office/officeart/2008/layout/VerticalCurvedList"/>
    <dgm:cxn modelId="{977E0B78-DB62-4FD2-AE5A-DD347E2EBABD}" srcId="{5822D230-0B69-4F0C-8AD3-CC3E4A7CC899}" destId="{D4A89D0E-6B2C-48C2-81EF-8A8441F5E667}" srcOrd="4" destOrd="0" parTransId="{1FF71A2C-57D8-4B26-9676-EF76C35B5896}" sibTransId="{944B7C82-777D-4803-9773-13B1340FB6B7}"/>
    <dgm:cxn modelId="{328C045A-0BB9-4240-8BDB-3F64DC1D5459}" type="presOf" srcId="{8B4E5A4E-33CC-46E4-A323-92152D95227B}" destId="{663C4159-AE0D-4AE6-8C5E-C3202C0CB034}" srcOrd="0" destOrd="0" presId="urn:microsoft.com/office/officeart/2008/layout/VerticalCurvedList"/>
    <dgm:cxn modelId="{96FCEA7D-DC25-42B9-8CBD-8C4264C3117C}" srcId="{5822D230-0B69-4F0C-8AD3-CC3E4A7CC899}" destId="{41F94E56-CEC9-4FDB-AD34-144D89C0B563}" srcOrd="2" destOrd="0" parTransId="{0947F9CF-13AF-47F1-8D36-E2E72A57BC1B}" sibTransId="{442F56B7-1487-4A93-9FE8-2756DA6DCDBC}"/>
    <dgm:cxn modelId="{114D9C84-ABC8-4329-B374-DE28A1E52B79}" type="presOf" srcId="{41F94E56-CEC9-4FDB-AD34-144D89C0B563}" destId="{1D3D8D79-064C-4593-91FB-A17D66E7426D}" srcOrd="0" destOrd="0" presId="urn:microsoft.com/office/officeart/2008/layout/VerticalCurvedList"/>
    <dgm:cxn modelId="{77F7CA8D-707B-46DA-85FA-BE1A69611D8B}" type="presOf" srcId="{CCE4CF0C-667F-4A51-BC39-8A30816F2ABD}" destId="{0E211457-53F0-4FCA-BD2A-479F9315D1B1}" srcOrd="0" destOrd="0" presId="urn:microsoft.com/office/officeart/2008/layout/VerticalCurvedList"/>
    <dgm:cxn modelId="{6DC938A4-4772-4139-8D9C-01A50B9FDFD6}" srcId="{5822D230-0B69-4F0C-8AD3-CC3E4A7CC899}" destId="{8B4E5A4E-33CC-46E4-A323-92152D95227B}" srcOrd="6" destOrd="0" parTransId="{EA3B1300-31BB-450B-B066-7DEDBF888050}" sibTransId="{E467842E-752E-4296-BF5C-E9254ADD22D2}"/>
    <dgm:cxn modelId="{8AA33EA4-F3EF-4AFE-A06F-BC83C5BD0735}" srcId="{5822D230-0B69-4F0C-8AD3-CC3E4A7CC899}" destId="{CCE4CF0C-667F-4A51-BC39-8A30816F2ABD}" srcOrd="5" destOrd="0" parTransId="{B09589FE-D211-4A73-8D80-070E1DBA19E5}" sibTransId="{3784F045-F0EE-42A1-B0B3-9297BB015DBD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EDFDF9E6-0F97-4FC5-B335-836D4CF99AED}" type="presOf" srcId="{AA6AB114-E818-425B-8835-82C520B44CF5}" destId="{3BBFA7E8-A8B5-49D4-A357-7B1AFAED28F5}" srcOrd="0" destOrd="0" presId="urn:microsoft.com/office/officeart/2008/layout/VerticalCurvedList"/>
    <dgm:cxn modelId="{E36C47EE-6F4A-4DA2-84D9-F875772B294E}" type="presOf" srcId="{C3D29086-3AAE-4EC9-938D-56CA17601A2C}" destId="{1A6FF2D6-202B-4303-83B4-D8E9839891C2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5D6B8AD0-CF9F-4002-9DFB-8F441CE6CB74}" type="presParOf" srcId="{38E187CB-8CD2-40CD-A75F-2A1CEA33976E}" destId="{3BBFA7E8-A8B5-49D4-A357-7B1AFAED28F5}" srcOrd="1" destOrd="0" presId="urn:microsoft.com/office/officeart/2008/layout/VerticalCurvedList"/>
    <dgm:cxn modelId="{036ECD0B-1545-4BA0-9CE6-478F4D45FEB8}" type="presParOf" srcId="{38E187CB-8CD2-40CD-A75F-2A1CEA33976E}" destId="{AAC48D51-4B2C-4FB7-950F-77F7418B2C7B}" srcOrd="2" destOrd="0" presId="urn:microsoft.com/office/officeart/2008/layout/VerticalCurvedList"/>
    <dgm:cxn modelId="{74348FCD-6713-48A4-8005-5CBD8918A543}" type="presParOf" srcId="{AAC48D51-4B2C-4FB7-950F-77F7418B2C7B}" destId="{311CA58A-9139-4F76-B25A-D77F02BB8B9D}" srcOrd="0" destOrd="0" presId="urn:microsoft.com/office/officeart/2008/layout/VerticalCurvedList"/>
    <dgm:cxn modelId="{1D062A8D-CD13-462B-9430-4ED72B3B0AE5}" type="presParOf" srcId="{38E187CB-8CD2-40CD-A75F-2A1CEA33976E}" destId="{1A6FF2D6-202B-4303-83B4-D8E9839891C2}" srcOrd="3" destOrd="0" presId="urn:microsoft.com/office/officeart/2008/layout/VerticalCurvedList"/>
    <dgm:cxn modelId="{79979004-A998-48BA-9164-434F64106C0A}" type="presParOf" srcId="{38E187CB-8CD2-40CD-A75F-2A1CEA33976E}" destId="{F57D4B0F-0BD1-4443-80EA-79520A58AA6E}" srcOrd="4" destOrd="0" presId="urn:microsoft.com/office/officeart/2008/layout/VerticalCurvedList"/>
    <dgm:cxn modelId="{3607701C-3FFE-462F-B396-42724FE629B8}" type="presParOf" srcId="{F57D4B0F-0BD1-4443-80EA-79520A58AA6E}" destId="{2CA11C2E-EAA1-442B-B8E7-D3457E197D0C}" srcOrd="0" destOrd="0" presId="urn:microsoft.com/office/officeart/2008/layout/VerticalCurvedList"/>
    <dgm:cxn modelId="{747E4698-71DE-42CA-A53B-CC73C973562E}" type="presParOf" srcId="{38E187CB-8CD2-40CD-A75F-2A1CEA33976E}" destId="{1D3D8D79-064C-4593-91FB-A17D66E7426D}" srcOrd="5" destOrd="0" presId="urn:microsoft.com/office/officeart/2008/layout/VerticalCurvedList"/>
    <dgm:cxn modelId="{7810AB01-1BBA-453D-A47A-4636DDF59A4A}" type="presParOf" srcId="{38E187CB-8CD2-40CD-A75F-2A1CEA33976E}" destId="{A402A38A-522C-4231-B39D-11BA490616B0}" srcOrd="6" destOrd="0" presId="urn:microsoft.com/office/officeart/2008/layout/VerticalCurvedList"/>
    <dgm:cxn modelId="{39F56C54-0A56-4631-96E1-47EE6B3AAD24}" type="presParOf" srcId="{A402A38A-522C-4231-B39D-11BA490616B0}" destId="{7E5E1AC3-342E-440F-9385-523B8B38E7D4}" srcOrd="0" destOrd="0" presId="urn:microsoft.com/office/officeart/2008/layout/VerticalCurvedList"/>
    <dgm:cxn modelId="{22D54F6C-095B-49A2-87E7-F77C40023F44}" type="presParOf" srcId="{38E187CB-8CD2-40CD-A75F-2A1CEA33976E}" destId="{32F8283D-8F33-4918-95BD-97BBC8E70F30}" srcOrd="7" destOrd="0" presId="urn:microsoft.com/office/officeart/2008/layout/VerticalCurvedList"/>
    <dgm:cxn modelId="{68E936BD-EE96-44BC-80D7-EE972B74D1CB}" type="presParOf" srcId="{38E187CB-8CD2-40CD-A75F-2A1CEA33976E}" destId="{964ED39F-913D-476B-BF97-70635573BAFD}" srcOrd="8" destOrd="0" presId="urn:microsoft.com/office/officeart/2008/layout/VerticalCurvedList"/>
    <dgm:cxn modelId="{4F0074DB-D77A-4A22-80DD-C2B31A26FC67}" type="presParOf" srcId="{964ED39F-913D-476B-BF97-70635573BAFD}" destId="{B3DC981C-418C-4354-BA2D-BA893F22BAE4}" srcOrd="0" destOrd="0" presId="urn:microsoft.com/office/officeart/2008/layout/VerticalCurvedList"/>
    <dgm:cxn modelId="{401F823D-01C9-48D2-8B9E-D89BB8A525CF}" type="presParOf" srcId="{38E187CB-8CD2-40CD-A75F-2A1CEA33976E}" destId="{CEB19A9F-60C8-4DF3-9852-2BED595656D0}" srcOrd="9" destOrd="0" presId="urn:microsoft.com/office/officeart/2008/layout/VerticalCurvedList"/>
    <dgm:cxn modelId="{17A5F5DE-5037-4DF9-9ADC-16737D289A85}" type="presParOf" srcId="{38E187CB-8CD2-40CD-A75F-2A1CEA33976E}" destId="{F0697B03-E34A-426F-B85D-41596FAAE550}" srcOrd="10" destOrd="0" presId="urn:microsoft.com/office/officeart/2008/layout/VerticalCurvedList"/>
    <dgm:cxn modelId="{A1374526-6E5A-48CF-A986-D0D4C5628095}" type="presParOf" srcId="{F0697B03-E34A-426F-B85D-41596FAAE550}" destId="{F4C0D5E9-0599-43AE-B7B1-18300F5CE583}" srcOrd="0" destOrd="0" presId="urn:microsoft.com/office/officeart/2008/layout/VerticalCurvedList"/>
    <dgm:cxn modelId="{21691005-85E2-4E80-9A7B-A42FEE54F68A}" type="presParOf" srcId="{38E187CB-8CD2-40CD-A75F-2A1CEA33976E}" destId="{0E211457-53F0-4FCA-BD2A-479F9315D1B1}" srcOrd="11" destOrd="0" presId="urn:microsoft.com/office/officeart/2008/layout/VerticalCurvedList"/>
    <dgm:cxn modelId="{4ED1F587-E884-4609-BF19-158C15562FEE}" type="presParOf" srcId="{38E187CB-8CD2-40CD-A75F-2A1CEA33976E}" destId="{FE08D494-B3BF-4AEE-98BA-9D61814BBC7D}" srcOrd="12" destOrd="0" presId="urn:microsoft.com/office/officeart/2008/layout/VerticalCurvedList"/>
    <dgm:cxn modelId="{C0C44420-A6EE-4DCF-952F-BEB1D15769DD}" type="presParOf" srcId="{FE08D494-B3BF-4AEE-98BA-9D61814BBC7D}" destId="{600A41B6-9526-4D40-8BAA-ECAFC23F0118}" srcOrd="0" destOrd="0" presId="urn:microsoft.com/office/officeart/2008/layout/VerticalCurvedList"/>
    <dgm:cxn modelId="{8AB56FE3-A681-4C4B-88C5-9069E90F2D7F}" type="presParOf" srcId="{38E187CB-8CD2-40CD-A75F-2A1CEA33976E}" destId="{663C4159-AE0D-4AE6-8C5E-C3202C0CB034}" srcOrd="13" destOrd="0" presId="urn:microsoft.com/office/officeart/2008/layout/VerticalCurvedList"/>
    <dgm:cxn modelId="{6EF48BF4-D950-40E9-85BB-37D1858EAA84}" type="presParOf" srcId="{38E187CB-8CD2-40CD-A75F-2A1CEA33976E}" destId="{D194FB9F-F31A-4319-A5ED-DA4F2ACC791A}" srcOrd="14" destOrd="0" presId="urn:microsoft.com/office/officeart/2008/layout/VerticalCurvedList"/>
    <dgm:cxn modelId="{D5983691-AB46-4A6E-81D7-7D9B62BB8761}" type="presParOf" srcId="{D194FB9F-F31A-4319-A5ED-DA4F2ACC791A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/>
            <a:t>Installere Apache2 (web server)	</a:t>
          </a:r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Test via browser – http://localhost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I /var/www/html – skriv </a:t>
          </a:r>
        </a:p>
        <a:p>
          <a:r>
            <a:rPr lang="da-DK" dirty="0" err="1"/>
            <a:t>git</a:t>
          </a:r>
          <a:r>
            <a:rPr lang="da-DK" dirty="0"/>
            <a:t> </a:t>
          </a:r>
          <a:r>
            <a:rPr lang="da-DK" dirty="0" err="1"/>
            <a:t>clone</a:t>
          </a:r>
          <a:r>
            <a:rPr lang="da-DK" dirty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/>
            <a:t>Test via browser – http://localhost/kursus1/temp1.html</a:t>
          </a:r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/>
            <a:t>&lt;!DOCTYPE html&gt;</a:t>
          </a:r>
        </a:p>
        <a:p>
          <a:r>
            <a:rPr lang="da-DK" dirty="0"/>
            <a:t>&lt;html&gt;</a:t>
          </a:r>
        </a:p>
        <a:p>
          <a:r>
            <a:rPr lang="pt-BR" dirty="0"/>
            <a:t>	&lt;META HTTP-EQUIV="refresh" CONTENT="10"&gt;</a:t>
          </a:r>
          <a:endParaRPr lang="da-DK" dirty="0"/>
        </a:p>
        <a:p>
          <a:r>
            <a:rPr lang="da-DK" dirty="0"/>
            <a:t>	&lt;body&gt;</a:t>
          </a:r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black</a:t>
          </a:r>
          <a:r>
            <a:rPr lang="da-DK" dirty="0"/>
            <a:t>"&gt; </a:t>
          </a:r>
        </a:p>
        <a:p>
          <a:r>
            <a:rPr lang="da-DK" dirty="0"/>
            <a:t>  			&lt;h1&gt;Temperatur: &lt;/h1&gt;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blue</a:t>
          </a:r>
          <a:r>
            <a:rPr lang="da-DK" dirty="0"/>
            <a:t>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=&lt; 28 °C&lt;/p&gt;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="red"&gt;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&gt; 28 °C&lt;/p&gt;</a:t>
          </a:r>
        </a:p>
        <a:p>
          <a:r>
            <a:rPr lang="da-DK" dirty="0"/>
            <a:t>		&lt;/font&gt;</a:t>
          </a:r>
        </a:p>
        <a:p>
          <a:r>
            <a:rPr lang="da-DK" dirty="0"/>
            <a:t>	&lt;/body&gt;</a:t>
          </a:r>
        </a:p>
        <a:p>
          <a:r>
            <a:rPr lang="da-DK" dirty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Tænd for Raspberry Pi</a:t>
          </a:r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Som </a:t>
          </a:r>
          <a:r>
            <a:rPr lang="da-DK" sz="1900" kern="1200" dirty="0" err="1"/>
            <a:t>root</a:t>
          </a:r>
          <a:r>
            <a:rPr lang="da-DK" sz="1900" kern="1200" dirty="0"/>
            <a:t> (</a:t>
          </a:r>
          <a:r>
            <a:rPr lang="da-DK" sz="1900" kern="1200" dirty="0" err="1"/>
            <a:t>sodu</a:t>
          </a:r>
          <a:r>
            <a:rPr lang="da-DK" sz="1900" kern="1200" dirty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Forbind til netværk…….</a:t>
          </a:r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 en terminal,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update</a:t>
          </a:r>
          <a:r>
            <a:rPr lang="da-DK" sz="1900" kern="1200" dirty="0"/>
            <a:t>;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upgrade</a:t>
          </a:r>
          <a:endParaRPr lang="da-DK" sz="19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</a:t>
          </a:r>
          <a:r>
            <a:rPr lang="da-DK" sz="1900" kern="1200" dirty="0" err="1"/>
            <a:t>Midnigth</a:t>
          </a:r>
          <a:r>
            <a:rPr lang="da-DK" sz="1900" kern="1200" dirty="0"/>
            <a:t> Commander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mc”</a:t>
          </a:r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python3.x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python3.x”, check ”</a:t>
          </a:r>
          <a:r>
            <a:rPr lang="da-DK" sz="1900" kern="1200" dirty="0" err="1"/>
            <a:t>pythonX</a:t>
          </a:r>
          <a:r>
            <a:rPr lang="da-DK" sz="1900" kern="1200" dirty="0"/>
            <a:t> –V”</a:t>
          </a:r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Check via Python2 (IDLE) og Python3 (IDLE)</a:t>
          </a:r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FA7E8-A8B5-49D4-A357-7B1AFAED28F5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mariadb-client</a:t>
          </a:r>
          <a:r>
            <a:rPr lang="da-DK" sz="2000" kern="1200" dirty="0"/>
            <a:t> </a:t>
          </a:r>
          <a:r>
            <a:rPr lang="da-DK" sz="2000" kern="1200" dirty="0" err="1"/>
            <a:t>mariadb</a:t>
          </a:r>
          <a:r>
            <a:rPr lang="da-DK" sz="2000" kern="1200" dirty="0"/>
            <a:t>-server”</a:t>
          </a:r>
        </a:p>
      </dsp:txBody>
      <dsp:txXfrm>
        <a:off x="303346" y="196580"/>
        <a:ext cx="8174911" cy="392988"/>
      </dsp:txXfrm>
    </dsp:sp>
    <dsp:sp modelId="{311CA58A-9139-4F76-B25A-D77F02BB8B9D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A6FF2D6-202B-4303-83B4-D8E9839891C2}">
      <dsp:nvSpPr>
        <dsp:cNvPr id="0" name=""/>
        <dsp:cNvSpPr/>
      </dsp:nvSpPr>
      <dsp:spPr>
        <a:xfrm>
          <a:off x="659233" y="786410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Installere </a:t>
          </a:r>
          <a:r>
            <a:rPr lang="da-DK" sz="2000" kern="1200" dirty="0" err="1"/>
            <a:t>geany</a:t>
          </a:r>
          <a:r>
            <a:rPr lang="da-DK" sz="2000" kern="1200" dirty="0"/>
            <a:t> via 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geany</a:t>
          </a:r>
          <a:r>
            <a:rPr lang="da-DK" sz="2000" kern="1200" dirty="0"/>
            <a:t>”</a:t>
          </a:r>
        </a:p>
      </dsp:txBody>
      <dsp:txXfrm>
        <a:off x="659233" y="786410"/>
        <a:ext cx="7819024" cy="392988"/>
      </dsp:txXfrm>
    </dsp:sp>
    <dsp:sp modelId="{2CA11C2E-EAA1-442B-B8E7-D3457E197D0C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D3D8D79-064C-4593-91FB-A17D66E7426D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>
              <a:hlinkClick xmlns:r="http://schemas.openxmlformats.org/officeDocument/2006/relationships" r:id="rId1"/>
            </a:rPr>
            <a:t>https://www.geany.org/</a:t>
          </a:r>
          <a:endParaRPr lang="da-DK" sz="2000" kern="1200" dirty="0"/>
        </a:p>
      </dsp:txBody>
      <dsp:txXfrm>
        <a:off x="854257" y="1375806"/>
        <a:ext cx="7624000" cy="392988"/>
      </dsp:txXfrm>
    </dsp:sp>
    <dsp:sp modelId="{7E5E1AC3-342E-440F-9385-523B8B38E7D4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F8283D-8F33-4918-95BD-97BBC8E70F30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Kør </a:t>
          </a:r>
          <a:r>
            <a:rPr lang="da-DK" sz="2000" kern="1200" dirty="0" err="1"/>
            <a:t>geany</a:t>
          </a:r>
          <a:r>
            <a:rPr lang="da-DK" sz="2000" kern="1200" dirty="0"/>
            <a:t> (som </a:t>
          </a:r>
          <a:r>
            <a:rPr lang="da-DK" sz="2000" kern="1200" dirty="0" err="1"/>
            <a:t>root</a:t>
          </a:r>
          <a:r>
            <a:rPr lang="da-DK" sz="2000" kern="1200" dirty="0"/>
            <a:t>)</a:t>
          </a:r>
        </a:p>
      </dsp:txBody>
      <dsp:txXfrm>
        <a:off x="916527" y="1965636"/>
        <a:ext cx="7561730" cy="392988"/>
      </dsp:txXfrm>
    </dsp:sp>
    <dsp:sp modelId="{B3DC981C-418C-4354-BA2D-BA893F22BAE4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B19A9F-60C8-4DF3-9852-2BED595656D0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1. testprogram i Python:</a:t>
          </a:r>
        </a:p>
      </dsp:txBody>
      <dsp:txXfrm>
        <a:off x="854257" y="2555465"/>
        <a:ext cx="7624000" cy="392988"/>
      </dsp:txXfrm>
    </dsp:sp>
    <dsp:sp modelId="{F4C0D5E9-0599-43AE-B7B1-18300F5CE58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211457-53F0-4FCA-BD2A-479F9315D1B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(2+2)</a:t>
          </a:r>
          <a:endParaRPr lang="da-DK" sz="2000" kern="1200" dirty="0"/>
        </a:p>
      </dsp:txBody>
      <dsp:txXfrm>
        <a:off x="659233" y="3144862"/>
        <a:ext cx="7819024" cy="392988"/>
      </dsp:txXfrm>
    </dsp:sp>
    <dsp:sp modelId="{600A41B6-9526-4D40-8BAA-ECAFC23F0118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3C4159-AE0D-4AE6-8C5E-C3202C0CB034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(‘Hello World’)</a:t>
          </a:r>
          <a:endParaRPr lang="da-DK" sz="2000" kern="1200" dirty="0"/>
        </a:p>
      </dsp:txBody>
      <dsp:txXfrm>
        <a:off x="303346" y="3734691"/>
        <a:ext cx="8174911" cy="392988"/>
      </dsp:txXfrm>
    </dsp:sp>
    <dsp:sp modelId="{F1D53CCA-A212-4F54-A3B1-A9FAE8FB2161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Installere Apache2 (web server)	</a:t>
          </a:r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</a:t>
          </a:r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 /var/www/html – skriv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 err="1"/>
            <a:t>git</a:t>
          </a:r>
          <a:r>
            <a:rPr lang="da-DK" sz="1700" kern="1200" dirty="0"/>
            <a:t> </a:t>
          </a:r>
          <a:r>
            <a:rPr lang="da-DK" sz="1700" kern="1200" dirty="0" err="1"/>
            <a:t>clone</a:t>
          </a:r>
          <a:r>
            <a:rPr lang="da-DK" sz="1700" kern="1200" dirty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http://localhost/kursus1/temp1.html</a:t>
          </a:r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&lt;!DOCTYPE 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	&lt;META HTTP-EQUIV="refresh" CONTENT="10"&gt;</a:t>
          </a: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black</a:t>
          </a:r>
          <a:r>
            <a:rPr lang="da-DK" sz="1100" kern="1200" dirty="0"/>
            <a:t>"&gt;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&lt;h1&gt;Temperatur: &lt;/h1&gt;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blue</a:t>
          </a:r>
          <a:r>
            <a:rPr lang="da-DK" sz="1100" kern="1200" dirty="0"/>
            <a:t>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=&lt;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="red"&gt;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&gt;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&lt;/body&gt;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07-10-2019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07-10-2019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30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68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8204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/>
              <a:t>Elektronik- og softwareudvikling i praksis 1 </a:t>
            </a:r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hyperlink" Target="https://www.raspberrypi.org/documentation/usage/gp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tutorialspoint.com/python/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programiz.com/python-programming#learn-python-tutoria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ypi.org/project/wiringpi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.com/blog/configuring-apache2-run-python-scripts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://imgur.com/" TargetMode="Externa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ackets.com/2014/05/17/ssh-tunnel-local-and-remote-port-forwarding-explained-with-examples.html" TargetMode="External"/><Relationship Id="rId2" Type="http://schemas.openxmlformats.org/officeDocument/2006/relationships/hyperlink" Target="https://toic.org/blog/2009/reverse-ssh-port-forwarding/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https://www.raspberrypi.org/downloads/raspbian/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>
                <a:ea typeface="MS PGothic" panose="020B0600070205080204" pitchFamily="34" charset="-128"/>
              </a:rPr>
              <a:t>Raspbian</a:t>
            </a:r>
            <a:r>
              <a:rPr lang="da-DK" altLang="da-DK" dirty="0">
                <a:ea typeface="MS PGothic" panose="020B0600070205080204" pitchFamily="34" charset="-128"/>
              </a:rPr>
              <a:t> på SD kort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08751589-D992-427B-9A83-CB79745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23678"/>
            <a:ext cx="6191250" cy="30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4771208-A4F5-4997-9626-A4EE8C9BD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altLang="da-DK" dirty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https://sourceforge.net/projects/win32diskimager/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C458260-C42F-4871-ADCD-7EA374462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4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12602522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3128057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01286"/>
            <a:ext cx="8535950" cy="1335774"/>
          </a:xfrm>
        </p:spPr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https://pinout.xyz/#</a:t>
            </a:r>
            <a:endParaRPr lang="da-DK" sz="1200" dirty="0"/>
          </a:p>
          <a:p>
            <a:br>
              <a:rPr lang="da-DK" sz="1200" dirty="0">
                <a:hlinkClick r:id="rId3"/>
              </a:rPr>
            </a:br>
            <a:r>
              <a:rPr lang="da-DK" sz="1200" dirty="0">
                <a:hlinkClick r:id="rId3"/>
              </a:rPr>
              <a:t>http://www.mosaic-industries.com/embedded-systems/microcontroller-projects/raspberry-pi/gpio-pin-electrical-specifications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>
                <a:hlinkClick r:id="rId4"/>
              </a:rPr>
              <a:t>https://www.raspberrypi.org/documentation/usage/gpio/</a:t>
            </a:r>
            <a:endParaRPr lang="da-DK" sz="1200" dirty="0"/>
          </a:p>
          <a:p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" y="177687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 err="1"/>
              <a:t>raspi-config</a:t>
            </a:r>
            <a:r>
              <a:rPr lang="da-DK" dirty="0"/>
              <a:t> </a:t>
            </a:r>
          </a:p>
          <a:p>
            <a:r>
              <a:rPr lang="da-DK" dirty="0"/>
              <a:t>SPI </a:t>
            </a:r>
            <a:r>
              <a:rPr lang="da-DK" dirty="0" err="1"/>
              <a:t>enable</a:t>
            </a:r>
            <a:endParaRPr lang="da-DK" dirty="0"/>
          </a:p>
          <a:p>
            <a:r>
              <a:rPr lang="da-DK" b="1" dirty="0" err="1">
                <a:solidFill>
                  <a:srgbClr val="FF0000"/>
                </a:solidFill>
              </a:rPr>
              <a:t>gpio</a:t>
            </a:r>
            <a:r>
              <a:rPr lang="da-DK" b="1" dirty="0">
                <a:solidFill>
                  <a:srgbClr val="FF0000"/>
                </a:solidFill>
              </a:rPr>
              <a:t> </a:t>
            </a:r>
            <a:r>
              <a:rPr lang="da-DK" b="1" dirty="0" err="1">
                <a:solidFill>
                  <a:srgbClr val="FF0000"/>
                </a:solidFill>
              </a:rPr>
              <a:t>readall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help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/>
              <a:t>dh</a:t>
            </a:r>
            <a:r>
              <a:rPr lang="da-DK" dirty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Setup board og test – pi specifikt</a:t>
            </a:r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>
                <a:ea typeface="MS PGothic" panose="020B0600070205080204" pitchFamily="34" charset="-128"/>
              </a:rPr>
              <a:t>9. og 10. </a:t>
            </a:r>
            <a:r>
              <a:rPr lang="da-DK" altLang="da-DK" dirty="0" err="1">
                <a:ea typeface="MS PGothic" panose="020B0600070205080204" pitchFamily="34" charset="-128"/>
              </a:rPr>
              <a:t>okt</a:t>
            </a:r>
            <a:r>
              <a:rPr lang="da-DK" altLang="da-DK" dirty="0">
                <a:ea typeface="MS PGothic" panose="020B0600070205080204" pitchFamily="34" charset="-128"/>
              </a:rPr>
              <a:t> 2019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b="1" dirty="0" err="1"/>
              <a:t>IoT</a:t>
            </a:r>
            <a:r>
              <a:rPr lang="da-DK" b="1" dirty="0"/>
              <a:t>, Elektronik- og Softwareudvikling i praksis modul 1</a:t>
            </a:r>
          </a:p>
          <a:p>
            <a:pPr>
              <a:spcBef>
                <a:spcPct val="0"/>
              </a:spcBef>
            </a:pPr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Forbind lysdiode til </a:t>
            </a:r>
            <a:r>
              <a:rPr lang="da-DK" dirty="0" err="1"/>
              <a:t>Raspberry</a:t>
            </a:r>
            <a:r>
              <a:rPr lang="da-DK" dirty="0"/>
              <a:t> og kør ovenstående test igen</a:t>
            </a:r>
          </a:p>
          <a:p>
            <a:endParaRPr lang="da-DK" dirty="0"/>
          </a:p>
          <a:p>
            <a:r>
              <a:rPr lang="da-DK" dirty="0"/>
              <a:t>Hvad med seriemodstand til dioden og hvor mange mA skal der løbe igennem lysdioden?</a:t>
            </a:r>
          </a:p>
          <a:p>
            <a:r>
              <a:rPr lang="da-DK" dirty="0"/>
              <a:t>Hvad sker der med spændingen over dioden og modstanden?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/>
              <a:t>Installere </a:t>
            </a:r>
            <a:r>
              <a:rPr lang="da-DK" dirty="0" err="1"/>
              <a:t>WiringPi</a:t>
            </a:r>
            <a:endParaRPr lang="da-DK" dirty="0"/>
          </a:p>
          <a:p>
            <a:r>
              <a:rPr lang="da-DK" dirty="0">
                <a:hlinkClick r:id="rId2"/>
              </a:rPr>
              <a:t>http://wiringpi.com/download-and-install/</a:t>
            </a:r>
          </a:p>
          <a:p>
            <a:endParaRPr lang="da-DK" dirty="0">
              <a:hlinkClick r:id="rId2"/>
            </a:endParaRPr>
          </a:p>
          <a:p>
            <a:r>
              <a:rPr lang="da-DK" dirty="0"/>
              <a:t>(</a:t>
            </a:r>
            <a:r>
              <a:rPr lang="da-DK" dirty="0" err="1"/>
              <a:t>python</a:t>
            </a:r>
            <a:r>
              <a:rPr lang="da-DK" dirty="0"/>
              <a:t> </a:t>
            </a:r>
            <a:r>
              <a:rPr lang="da-DK" dirty="0" err="1"/>
              <a:t>wrapper</a:t>
            </a:r>
            <a:r>
              <a:rPr lang="da-DK" dirty="0"/>
              <a:t>)</a:t>
            </a:r>
            <a:endParaRPr lang="da-DK" dirty="0">
              <a:hlinkClick r:id="rId2"/>
            </a:endParaRPr>
          </a:p>
          <a:p>
            <a:r>
              <a:rPr lang="da-DK" dirty="0">
                <a:hlinkClick r:id="rId2"/>
              </a:rPr>
              <a:t>http://raspi.tv/how-to-install-wiringpi2-for-python-on-the-raspberry-pi#install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</a:t>
            </a:r>
          </a:p>
          <a:p>
            <a:r>
              <a:rPr lang="da-DK" dirty="0">
                <a:hlinkClick r:id="rId3"/>
              </a:rPr>
              <a:t>http://raspi.tv/2013/how-to-use-wiringpi2-for-python-on-the-raspberry-pi-in-raspbian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22263" y="411510"/>
            <a:ext cx="8535987" cy="5801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en-US" dirty="0"/>
              <a:t>Guides online</a:t>
            </a:r>
          </a:p>
          <a:p>
            <a:r>
              <a:rPr lang="en-GB" b="1" dirty="0">
                <a:solidFill>
                  <a:srgbClr val="FF0000"/>
                </a:solidFill>
              </a:rPr>
              <a:t>The Hitchhiker’s Guide to Python</a:t>
            </a:r>
          </a:p>
          <a:p>
            <a:r>
              <a:rPr lang="en-US" dirty="0">
                <a:solidFill>
                  <a:srgbClr val="FF0000"/>
                </a:solidFill>
                <a:hlinkClick r:id="rId3"/>
              </a:rPr>
              <a:t>https://docs.python-guide.org/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http://www.cs.put.poznan.pl/csobaniec/software/python/py-qrc.html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https://www.programiz.com/python-programming#learn-python-tutorial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https://docs.python.org/3/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6"/>
              </a:rPr>
              <a:t>http://www.tutorialspoint.com/python/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2134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https://en.wikipedia.org/wiki/Guido_van_Rossum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>
                <a:ea typeface="MS PGothic" panose="020B0600070205080204" pitchFamily="34" charset="-128"/>
              </a:rPr>
              <a:t>scripting</a:t>
            </a:r>
            <a:r>
              <a:rPr lang="da-DK" altLang="da-DK" sz="1600" dirty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Koden skal være selvdokumenterende, skrives én gang og læses flere gange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>
                <a:ea typeface="MS PGothic" panose="020B0600070205080204" pitchFamily="34" charset="-128"/>
              </a:rPr>
              <a:t>garbage</a:t>
            </a:r>
            <a:r>
              <a:rPr lang="da-DK" altLang="da-DK" sz="1600" dirty="0">
                <a:ea typeface="MS PGothic" panose="020B0600070205080204" pitchFamily="34" charset="-128"/>
              </a:rPr>
              <a:t> </a:t>
            </a:r>
            <a:r>
              <a:rPr lang="da-DK" altLang="da-DK" sz="1600" dirty="0" err="1">
                <a:ea typeface="MS PGothic" panose="020B0600070205080204" pitchFamily="34" charset="-128"/>
              </a:rPr>
              <a:t>collection</a:t>
            </a:r>
            <a:r>
              <a:rPr lang="da-DK" altLang="da-DK" sz="1600" dirty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script, web… så derfor, tænk før kodning!!!</a:t>
            </a:r>
          </a:p>
          <a:p>
            <a:endParaRPr lang="da-DK" altLang="da-DK" sz="16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Python – en definition af sproget. 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CPython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er en compiler (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runtime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miljø) normalt skrevet i C til et specifikt operativsystem.</a:t>
            </a: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71)</a:t>
            </a:r>
          </a:p>
          <a:p>
            <a:r>
              <a:rPr lang="da-DK" sz="1400" dirty="0">
                <a:hlinkClick r:id="rId2"/>
              </a:rPr>
              <a:t>https://docs.python.org/3/tutorial/introduction.html#numbers</a:t>
            </a:r>
            <a:endParaRPr lang="da-DK" sz="1400" dirty="0"/>
          </a:p>
          <a:p>
            <a:r>
              <a:rPr lang="da-DK" sz="1400" dirty="0"/>
              <a:t>Strenge (</a:t>
            </a:r>
            <a:r>
              <a:rPr lang="da-DK" sz="1400" dirty="0" err="1"/>
              <a:t>Tutorialspoint</a:t>
            </a:r>
            <a:r>
              <a:rPr lang="da-DK" sz="1400" dirty="0"/>
              <a:t> side 76)</a:t>
            </a:r>
          </a:p>
          <a:p>
            <a:r>
              <a:rPr lang="da-DK" sz="1400" dirty="0">
                <a:hlinkClick r:id="rId3"/>
              </a:rPr>
              <a:t>https://docs.python.org/3/tutorial/introduction.html#strings</a:t>
            </a:r>
            <a:endParaRPr lang="da-DK" sz="1400" dirty="0"/>
          </a:p>
          <a:p>
            <a:r>
              <a:rPr lang="da-DK" sz="1400" dirty="0"/>
              <a:t>Lister (Dynamiske, </a:t>
            </a:r>
            <a:r>
              <a:rPr lang="da-DK" sz="1400" dirty="0" err="1"/>
              <a:t>Tutorialspoint</a:t>
            </a:r>
            <a:r>
              <a:rPr lang="da-DK" sz="1400" dirty="0"/>
              <a:t> side 124)</a:t>
            </a:r>
          </a:p>
          <a:p>
            <a:r>
              <a:rPr lang="da-DK" sz="1400" dirty="0">
                <a:hlinkClick r:id="rId4"/>
              </a:rPr>
              <a:t>https://docs.python.org/3/tutorial/introduction.html#lists</a:t>
            </a:r>
            <a:endParaRPr lang="da-DK" sz="1400" dirty="0"/>
          </a:p>
          <a:p>
            <a:r>
              <a:rPr lang="da-DK" sz="1400" dirty="0" err="1"/>
              <a:t>Tuples</a:t>
            </a:r>
            <a:r>
              <a:rPr lang="da-DK" sz="1400" dirty="0"/>
              <a:t> (Read </a:t>
            </a:r>
            <a:r>
              <a:rPr lang="da-DK" sz="1400" dirty="0" err="1"/>
              <a:t>only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141)</a:t>
            </a:r>
          </a:p>
          <a:p>
            <a:r>
              <a:rPr lang="da-DK" sz="1400" dirty="0">
                <a:hlinkClick r:id="rId5"/>
              </a:rPr>
              <a:t>https://docs.python.org/3/tutorial/datastructures.html#tuples-and-sequences</a:t>
            </a:r>
            <a:endParaRPr lang="da-DK" sz="1400" dirty="0"/>
          </a:p>
          <a:p>
            <a:r>
              <a:rPr lang="da-DK" sz="1400" dirty="0"/>
              <a:t>Sets (no </a:t>
            </a:r>
            <a:r>
              <a:rPr lang="da-DK" sz="1400" dirty="0" err="1"/>
              <a:t>duplicate</a:t>
            </a:r>
            <a:r>
              <a:rPr lang="da-DK" sz="1400" dirty="0"/>
              <a:t> elements)</a:t>
            </a:r>
          </a:p>
          <a:p>
            <a:r>
              <a:rPr lang="da-DK" sz="1400" dirty="0">
                <a:hlinkClick r:id="rId6"/>
              </a:rPr>
              <a:t>https://docs.python.org/3/tutorial/datastructures.html#sets</a:t>
            </a:r>
            <a:endParaRPr lang="da-DK" sz="1400" dirty="0"/>
          </a:p>
          <a:p>
            <a:r>
              <a:rPr lang="da-DK" sz="1400" dirty="0"/>
              <a:t>Dictionary (Key, </a:t>
            </a:r>
            <a:r>
              <a:rPr lang="da-DK" sz="1400" dirty="0" err="1"/>
              <a:t>value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151)</a:t>
            </a:r>
          </a:p>
          <a:p>
            <a:r>
              <a:rPr lang="da-DK" sz="1400" dirty="0">
                <a:hlinkClick r:id="rId7"/>
              </a:rPr>
              <a:t>https://docs.python.org/3/tutorial/datastructures.html#dictionaries</a:t>
            </a:r>
            <a:endParaRPr lang="da-DK" sz="1400" dirty="0"/>
          </a:p>
          <a:p>
            <a:endParaRPr lang="da-DK" sz="1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- variabler</a:t>
            </a:r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61084"/>
          </a:xfrm>
        </p:spPr>
        <p:txBody>
          <a:bodyPr/>
          <a:lstStyle/>
          <a:p>
            <a:r>
              <a:rPr lang="da-DK" sz="1400" dirty="0"/>
              <a:t>print ('*************')</a:t>
            </a:r>
          </a:p>
          <a:p>
            <a:r>
              <a:rPr lang="da-DK" sz="1400" dirty="0"/>
              <a:t>a = 10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a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b = 11</a:t>
            </a:r>
          </a:p>
          <a:p>
            <a:r>
              <a:rPr lang="da-DK" sz="1400" dirty="0"/>
              <a:t>a = 11 #Sæt herefter til 12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hukommelse og variabler</a:t>
            </a:r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sz="1600" dirty="0"/>
              <a:t>a = 1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a += 2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b = </a:t>
            </a:r>
            <a:r>
              <a:rPr lang="da-DK" sz="1600" dirty="0" err="1"/>
              <a:t>int</a:t>
            </a:r>
            <a:r>
              <a:rPr lang="da-DK" sz="1600" dirty="0"/>
              <a:t>(a)</a:t>
            </a:r>
          </a:p>
          <a:p>
            <a:r>
              <a:rPr lang="da-DK" sz="1600" dirty="0"/>
              <a:t>print (a)</a:t>
            </a:r>
          </a:p>
          <a:p>
            <a:r>
              <a:rPr lang="da-DK" sz="1600" dirty="0"/>
              <a:t>print (b)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c = "2"</a:t>
            </a:r>
          </a:p>
          <a:p>
            <a:r>
              <a:rPr lang="da-DK" sz="1600" dirty="0"/>
              <a:t>print (</a:t>
            </a:r>
            <a:r>
              <a:rPr lang="da-DK" sz="1600" dirty="0" err="1"/>
              <a:t>int</a:t>
            </a:r>
            <a:r>
              <a:rPr lang="da-DK" sz="1600" dirty="0"/>
              <a:t>(c) + a)</a:t>
            </a:r>
          </a:p>
          <a:p>
            <a:r>
              <a:rPr lang="da-DK" sz="1600" dirty="0"/>
              <a:t>print (c + </a:t>
            </a:r>
            <a:r>
              <a:rPr lang="da-DK" sz="1600" dirty="0" err="1"/>
              <a:t>str</a:t>
            </a:r>
            <a:r>
              <a:rPr lang="da-DK" sz="16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56112"/>
          </a:xfrm>
        </p:spPr>
        <p:txBody>
          <a:bodyPr/>
          <a:lstStyle/>
          <a:p>
            <a:r>
              <a:rPr lang="fr-FR" sz="1800" dirty="0"/>
              <a:t>list1 = ['t1', 't2', 1000, 2000];</a:t>
            </a:r>
          </a:p>
          <a:p>
            <a:r>
              <a:rPr lang="fr-FR" sz="1800" dirty="0"/>
              <a:t>print (list1[0])</a:t>
            </a:r>
          </a:p>
          <a:p>
            <a:r>
              <a:rPr lang="fr-FR" sz="1800" dirty="0"/>
              <a:t>print (list1)</a:t>
            </a:r>
          </a:p>
          <a:p>
            <a:r>
              <a:rPr lang="fr-FR" sz="1800" dirty="0"/>
              <a:t>print (list1[0] + list1[1])</a:t>
            </a:r>
          </a:p>
          <a:p>
            <a:r>
              <a:rPr lang="fr-FR" sz="1800" dirty="0"/>
              <a:t>print (list1[2] + list1[3])</a:t>
            </a:r>
          </a:p>
          <a:p>
            <a:r>
              <a:rPr lang="fr-FR" sz="1800" dirty="0"/>
              <a:t>print (type(list1[0]))</a:t>
            </a:r>
          </a:p>
          <a:p>
            <a:r>
              <a:rPr lang="fr-FR" sz="1800" dirty="0"/>
              <a:t>print (type(list1[3]))</a:t>
            </a:r>
            <a:endParaRPr lang="da-DK" sz="18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/>
              <a:t>Morgenmad fra kl. 8</a:t>
            </a:r>
          </a:p>
          <a:p>
            <a:r>
              <a:rPr lang="da-DK" dirty="0"/>
              <a:t>Kursusdag start kl. 8.45</a:t>
            </a:r>
          </a:p>
          <a:p>
            <a:r>
              <a:rPr lang="da-DK" dirty="0"/>
              <a:t>Kaffepause kl. 10</a:t>
            </a:r>
          </a:p>
          <a:p>
            <a:r>
              <a:rPr lang="da-DK" dirty="0"/>
              <a:t>Frokost kl. 12</a:t>
            </a:r>
          </a:p>
          <a:p>
            <a:r>
              <a:rPr lang="da-DK" dirty="0"/>
              <a:t>Kaffepause kl. 14</a:t>
            </a:r>
          </a:p>
          <a:p>
            <a:r>
              <a:rPr lang="da-DK" dirty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Praktiske forhold på 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30</a:t>
            </a:r>
          </a:p>
          <a:p>
            <a:endParaRPr lang="da-DK" dirty="0"/>
          </a:p>
          <a:p>
            <a:r>
              <a:rPr lang="da-DK" dirty="0">
                <a:hlinkClick r:id="rId3"/>
              </a:rPr>
              <a:t>https://docs.python.org/3/reference/lexical_analysis.html#operators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operators</a:t>
            </a:r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beslutninger</a:t>
            </a:r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https://docs.python.org/3/tutorial/datastructures.html#looping-techniques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192</a:t>
            </a:r>
          </a:p>
          <a:p>
            <a:r>
              <a:rPr lang="da-DK" dirty="0"/>
              <a:t>Eksempelvis</a:t>
            </a:r>
          </a:p>
          <a:p>
            <a:r>
              <a:rPr lang="da-DK" dirty="0"/>
              <a:t>print</a:t>
            </a:r>
          </a:p>
          <a:p>
            <a:r>
              <a:rPr lang="da-DK" dirty="0" err="1"/>
              <a:t>inp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(input(‘Indskriv et tal: ’))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https://docs.python.org/3/tutorial/controlflow.html#more-on-defining-functions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moduler</a:t>
            </a:r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https://docs.python.org/3/tutorial/inputoutput.html#reading-and-writing-files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filer</a:t>
            </a:r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248</a:t>
            </a:r>
          </a:p>
          <a:p>
            <a:r>
              <a:rPr lang="da-DK" dirty="0" err="1"/>
              <a:t>BaseException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https://docs.python.org/3/library/exceptions.html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260</a:t>
            </a:r>
          </a:p>
          <a:p>
            <a:endParaRPr lang="da-DK" dirty="0"/>
          </a:p>
          <a:p>
            <a:r>
              <a:rPr lang="da-DK" dirty="0"/>
              <a:t>Øvelse</a:t>
            </a:r>
          </a:p>
          <a:p>
            <a:pPr marL="0" indent="0">
              <a:buNone/>
            </a:pPr>
            <a:r>
              <a:rPr lang="da-DK" dirty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/>
              <a:t>Opret en person2 klasse som kan det samme som person1, men herudover skal person2 indeholde efternavn. Udvid med print metode som kan printe begge navne. 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klasser og objekter</a:t>
            </a:r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1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9.00 	Introduktion Teknologisk Institut TI, bordet rundt med soft- og hardware niveau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>
                <a:ea typeface="MS PGothic" panose="020B0600070205080204" pitchFamily="34" charset="-128"/>
              </a:rPr>
            </a:br>
            <a:r>
              <a:rPr lang="da-DK" altLang="da-DK" sz="800" dirty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>
                <a:ea typeface="MS PGothic" panose="020B0600070205080204" pitchFamily="34" charset="-128"/>
              </a:rPr>
              <a:t>WiringPi</a:t>
            </a:r>
            <a:r>
              <a:rPr lang="da-DK" altLang="da-DK" sz="800" dirty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>
                <a:ea typeface="MS PGothic" panose="020B0600070205080204" pitchFamily="34" charset="-128"/>
              </a:rPr>
              <a:t>Ohm’s</a:t>
            </a:r>
            <a:r>
              <a:rPr lang="da-DK" altLang="da-DK" sz="800" dirty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/>
              <a:t>Touch Contact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15.00</a:t>
            </a:r>
            <a:r>
              <a:rPr lang="da-DK" altLang="da-DK" sz="800">
                <a:ea typeface="MS PGothic" panose="020B0600070205080204" pitchFamily="34" charset="-128"/>
              </a:rPr>
              <a:t>	</a:t>
            </a:r>
            <a:r>
              <a:rPr lang="da-DK" altLang="da-DK" sz="800">
                <a:solidFill>
                  <a:srgbClr val="FF0000"/>
                </a:solidFill>
                <a:ea typeface="MS PGothic" panose="020B0600070205080204" pitchFamily="34" charset="-128"/>
              </a:rPr>
              <a:t>Valgfri: ”SSH * Database * Kamera * RFID * Wireless Kommunikation”</a:t>
            </a:r>
          </a:p>
          <a:p>
            <a:pPr marL="0" indent="0">
              <a:buNone/>
            </a:pPr>
            <a:endParaRPr lang="da-DK" altLang="da-DK" sz="8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800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/>
          </a:p>
          <a:p>
            <a:pPr marL="0" indent="0">
              <a:buNone/>
            </a:pPr>
            <a:r>
              <a:rPr lang="da-DK" sz="900" dirty="0"/>
              <a:t>**********</a:t>
            </a:r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testprogram</a:t>
            </a:r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Pins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http://wiringpi.com/pins/special-pin-functions/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SPI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err="1">
                <a:ea typeface="MS PGothic" panose="020B0600070205080204" pitchFamily="34" charset="-128"/>
              </a:rPr>
              <a:t>Install</a:t>
            </a:r>
            <a:r>
              <a:rPr lang="da-DK" altLang="da-DK" dirty="0">
                <a:ea typeface="MS PGothic" panose="020B0600070205080204" pitchFamily="34" charset="-128"/>
              </a:rPr>
              <a:t>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https://pypi.org/project/wiringpi/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–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r>
              <a:rPr lang="da-DK" altLang="da-DK" dirty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World")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>
                <a:ea typeface="MS PGothic" panose="020B0600070205080204" pitchFamily="34" charset="-128"/>
              </a:rPr>
              <a:t>())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print (loop)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https://da.wikipedia.org/wiki/Serial_Peripheral_Interface-bus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SPI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FBB50C1-1991-4FDD-9222-F1A5C1290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9915"/>
            <a:ext cx="3333750" cy="103822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E268A70-B7C4-4790-80E4-2FD1B931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15" y="1779662"/>
            <a:ext cx="3333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E = Volt [V]</a:t>
            </a:r>
          </a:p>
          <a:p>
            <a:r>
              <a:rPr lang="da-DK" dirty="0"/>
              <a:t>R = Modstand [Ohm]</a:t>
            </a:r>
          </a:p>
          <a:p>
            <a:r>
              <a:rPr lang="da-DK" dirty="0"/>
              <a:t>I = Strøm [A]</a:t>
            </a:r>
          </a:p>
          <a:p>
            <a:r>
              <a:rPr lang="da-DK" dirty="0"/>
              <a:t>P = Effekt [W]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 på 12 måder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Diode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 og </a:t>
            </a:r>
            <a:r>
              <a:rPr lang="da-DK" dirty="0" err="1"/>
              <a:t>Raspberry</a:t>
            </a:r>
            <a:r>
              <a:rPr lang="da-DK" dirty="0"/>
              <a:t> Pi - diagram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28795"/>
          </a:xfrm>
        </p:spPr>
        <p:txBody>
          <a:bodyPr/>
          <a:lstStyle/>
          <a:p>
            <a:r>
              <a:rPr lang="da-DK" dirty="0"/>
              <a:t>Lars Hansen, Elektroniktekniker / Elektronikmekaniker fra NBI</a:t>
            </a:r>
          </a:p>
          <a:p>
            <a:r>
              <a:rPr lang="da-DK" dirty="0"/>
              <a:t>Udviklingskonsulent på Teknologisk Institut</a:t>
            </a:r>
            <a:br>
              <a:rPr lang="da-DK" dirty="0"/>
            </a:br>
            <a:r>
              <a:rPr lang="da-DK" dirty="0"/>
              <a:t>Energieffektivisering &amp; ventilation</a:t>
            </a:r>
            <a:br>
              <a:rPr lang="da-DK" dirty="0"/>
            </a:br>
            <a:r>
              <a:rPr lang="da-DK" dirty="0"/>
              <a:t>Energi og klima</a:t>
            </a:r>
            <a:br>
              <a:rPr lang="da-DK" dirty="0"/>
            </a:br>
            <a:endParaRPr lang="da-DK" dirty="0"/>
          </a:p>
          <a:p>
            <a:r>
              <a:rPr lang="da-DK" dirty="0"/>
              <a:t>Projekter med </a:t>
            </a:r>
            <a:r>
              <a:rPr lang="da-DK" dirty="0" err="1"/>
              <a:t>Raspberry</a:t>
            </a:r>
            <a:r>
              <a:rPr lang="da-DK" dirty="0"/>
              <a:t> PI:</a:t>
            </a:r>
          </a:p>
          <a:p>
            <a:r>
              <a:rPr lang="da-DK" sz="1600" dirty="0"/>
              <a:t>Dataopsamling (Temperatur, </a:t>
            </a:r>
            <a:r>
              <a:rPr lang="da-DK" sz="1600" dirty="0" err="1"/>
              <a:t>Luftflow</a:t>
            </a:r>
            <a:r>
              <a:rPr lang="da-DK" sz="1600" dirty="0"/>
              <a:t> med ultralyd, Energi måling på el og væske, generelt IO board V og I, solceller i EFH)</a:t>
            </a:r>
          </a:p>
          <a:p>
            <a:r>
              <a:rPr lang="da-DK" sz="1600" dirty="0"/>
              <a:t>Udvikling af Prototyper til kunder og F&amp;U projekter (Styring til hybridventilation, målebøjning)</a:t>
            </a:r>
          </a:p>
          <a:p>
            <a:r>
              <a:rPr lang="da-DK" sz="1600" dirty="0"/>
              <a:t>Drone med Navio2 og google cloud VM</a:t>
            </a:r>
          </a:p>
          <a:p>
            <a:r>
              <a:rPr lang="da-DK" sz="1600" dirty="0" err="1"/>
              <a:t>OpenCV</a:t>
            </a:r>
            <a:r>
              <a:rPr lang="da-DK" sz="1600" dirty="0"/>
              <a:t> og Python til at følge bevægelser i stinkskabe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forbind MCP3202 til </a:t>
            </a:r>
            <a:r>
              <a:rPr lang="da-DK" dirty="0" err="1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Bemærk, LM35 skal forsynes via 5VDC – er det er problem?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 på channel0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4k8 Ohm og </a:t>
            </a:r>
            <a:r>
              <a:rPr lang="da-DK" dirty="0" err="1"/>
              <a:t>Photoresistor</a:t>
            </a:r>
            <a:r>
              <a:rPr lang="da-DK" dirty="0"/>
              <a:t>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Lysmåler på channel1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Gem kode fra opgaverne med lm35 og </a:t>
            </a:r>
            <a:r>
              <a:rPr lang="da-DK" dirty="0" err="1"/>
              <a:t>photoresistor</a:t>
            </a:r>
            <a:endParaRPr lang="da-DK" dirty="0"/>
          </a:p>
          <a:p>
            <a:r>
              <a:rPr lang="da-DK" dirty="0"/>
              <a:t>Hjælp, brug modstande til at dele spændingen</a:t>
            </a:r>
          </a:p>
          <a:p>
            <a:r>
              <a:rPr lang="da-DK" dirty="0"/>
              <a:t>Brug </a:t>
            </a:r>
            <a:r>
              <a:rPr lang="da-DK" dirty="0" err="1"/>
              <a:t>Ohm’s</a:t>
            </a:r>
            <a:r>
              <a:rPr lang="da-DK" dirty="0"/>
              <a:t> lov til udregning af spænding – skriv resultat på skærm</a:t>
            </a:r>
          </a:p>
          <a:p>
            <a:r>
              <a:rPr lang="da-DK" dirty="0"/>
              <a:t>Loop 10 gange, et loop pr. 5. sekund, dvs. i alt 50 sekunder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Mål forsyningsspændingen til MCP3202 på channel1</a:t>
            </a:r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)</a:t>
            </a:r>
            <a:r>
              <a:rPr lang="da-DK" altLang="da-DK" dirty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Serviceinstitutter</a:t>
            </a:r>
          </a:p>
          <a:p>
            <a:r>
              <a:rPr lang="da-DK" sz="1400" b="1" dirty="0"/>
              <a:t>Nøgletal for </a:t>
            </a:r>
            <a:r>
              <a:rPr lang="da-DK" sz="1400" b="1"/>
              <a:t>Teknologisk Institut</a:t>
            </a:r>
            <a:endParaRPr lang="da-DK" sz="1400" b="1" dirty="0"/>
          </a:p>
          <a:p>
            <a:r>
              <a:rPr lang="da-DK" sz="1400" dirty="0"/>
              <a:t>• Omsætning, mio. kr.: 1.123</a:t>
            </a:r>
            <a:br>
              <a:rPr lang="da-DK" sz="1400" dirty="0"/>
            </a:br>
            <a:r>
              <a:rPr lang="da-DK" sz="1400" dirty="0"/>
              <a:t>• Kommerciel omsætning</a:t>
            </a:r>
          </a:p>
          <a:p>
            <a:r>
              <a:rPr lang="da-DK" sz="1400" dirty="0"/>
              <a:t>• F&amp;U-indsats</a:t>
            </a:r>
          </a:p>
          <a:p>
            <a:r>
              <a:rPr lang="da-DK" sz="1400" dirty="0"/>
              <a:t>• Resultatkontrakter</a:t>
            </a:r>
            <a:br>
              <a:rPr lang="da-DK" sz="1400" dirty="0"/>
            </a:br>
            <a:r>
              <a:rPr lang="da-DK" sz="1400" dirty="0"/>
              <a:t>• Medarbejdere:  &gt; 1000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Python program skal skrive htmlfil i /var/www/html</a:t>
            </a:r>
          </a:p>
          <a:p>
            <a:r>
              <a:rPr lang="da-DK" dirty="0"/>
              <a:t>File 1: </a:t>
            </a:r>
            <a:r>
              <a:rPr lang="da-DK" dirty="0" err="1"/>
              <a:t>temp</a:t>
            </a:r>
            <a:r>
              <a:rPr lang="da-DK" dirty="0"/>
              <a:t> =&lt; 28 med blå farve</a:t>
            </a:r>
          </a:p>
          <a:p>
            <a:r>
              <a:rPr lang="da-DK" dirty="0"/>
              <a:t>File 2: </a:t>
            </a:r>
            <a:r>
              <a:rPr lang="da-DK" dirty="0" err="1"/>
              <a:t>temp</a:t>
            </a:r>
            <a:r>
              <a:rPr lang="da-DK" dirty="0"/>
              <a:t> &gt; 28 med rød farve (er der tid så tænd lysdiode)</a:t>
            </a:r>
          </a:p>
          <a:p>
            <a:r>
              <a:rPr lang="da-DK" dirty="0"/>
              <a:t>Brug eksempel på fil fra tidligere</a:t>
            </a:r>
          </a:p>
          <a:p>
            <a:r>
              <a:rPr lang="da-DK" dirty="0"/>
              <a:t>Brug evt. vis_temp.py – tilpas program – start med temperatur som input fra bruger – vi indsætter målt temperatur lidt senere…</a:t>
            </a:r>
          </a:p>
          <a:p>
            <a:r>
              <a:rPr lang="da-DK" dirty="0"/>
              <a:t>Gem fil under /var/www/html/kursus1/index.html</a:t>
            </a:r>
          </a:p>
          <a:p>
            <a:r>
              <a:rPr lang="da-DK" dirty="0"/>
              <a:t>Se evt. ”lokal” file på http://127.0.0.1/kursus1/index.html</a:t>
            </a:r>
          </a:p>
          <a:p>
            <a:r>
              <a:rPr lang="da-DK" dirty="0"/>
              <a:t>Se evt. ”naboens” fil på http://&lt;nabo ip&gt;/kursus1/index.html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Temperatur på html-side</a:t>
            </a:r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Relæ og </a:t>
            </a:r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Diagram</a:t>
            </a:r>
          </a:p>
          <a:p>
            <a:r>
              <a:rPr lang="da-DK" dirty="0"/>
              <a:t>Software til </a:t>
            </a:r>
            <a:r>
              <a:rPr lang="da-DK" dirty="0" err="1"/>
              <a:t>Ioboard</a:t>
            </a:r>
            <a:endParaRPr lang="da-DK" dirty="0"/>
          </a:p>
          <a:p>
            <a:r>
              <a:rPr lang="da-DK" dirty="0"/>
              <a:t>Python software til </a:t>
            </a:r>
            <a:r>
              <a:rPr lang="da-DK" dirty="0" err="1"/>
              <a:t>Raspberry</a:t>
            </a:r>
            <a:r>
              <a:rPr lang="da-DK" dirty="0"/>
              <a:t> og PC</a:t>
            </a:r>
          </a:p>
          <a:p>
            <a:r>
              <a:rPr lang="da-DK" dirty="0"/>
              <a:t>RS485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Case </a:t>
            </a:r>
            <a:r>
              <a:rPr lang="da-DK" dirty="0" err="1"/>
              <a:t>vedr</a:t>
            </a:r>
            <a:r>
              <a:rPr lang="da-DK" dirty="0"/>
              <a:t> </a:t>
            </a:r>
            <a:r>
              <a:rPr lang="da-DK" dirty="0" err="1"/>
              <a:t>Ioboard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</a:t>
            </a:r>
            <a:r>
              <a:rPr lang="da-DK" sz="1400" dirty="0"/>
              <a:t>-server </a:t>
            </a:r>
            <a:r>
              <a:rPr lang="da-DK" sz="1400" dirty="0" err="1"/>
              <a:t>mysql-client</a:t>
            </a:r>
            <a:endParaRPr lang="da-DK" sz="1400" dirty="0"/>
          </a:p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mysql-workbench</a:t>
            </a:r>
            <a:endParaRPr lang="da-DK" sz="1400" dirty="0"/>
          </a:p>
          <a:p>
            <a:r>
              <a:rPr lang="da-DK" sz="1400" dirty="0"/>
              <a:t>pip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Pymysql</a:t>
            </a:r>
            <a:endParaRPr lang="da-DK" sz="1400" dirty="0"/>
          </a:p>
          <a:p>
            <a:r>
              <a:rPr lang="da-DK" sz="1400" dirty="0"/>
              <a:t>Test kode i </a:t>
            </a:r>
            <a:r>
              <a:rPr lang="da-DK" sz="1400" dirty="0" err="1"/>
              <a:t>python</a:t>
            </a:r>
            <a:r>
              <a:rPr lang="da-DK" sz="1400" dirty="0"/>
              <a:t>: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Enable</a:t>
            </a:r>
            <a:r>
              <a:rPr lang="da-DK" dirty="0"/>
              <a:t> Python under Apache2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>
                <a:hlinkClick r:id="rId2"/>
              </a:rPr>
              <a:t>https://www.linux.com/blog/configuring-apache2-run-python-scripts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Apache2 og Python</a:t>
            </a:r>
          </a:p>
        </p:txBody>
      </p:sp>
    </p:spTree>
    <p:extLst>
      <p:ext uri="{BB962C8B-B14F-4D97-AF65-F5344CB8AC3E}">
        <p14:creationId xmlns:p14="http://schemas.microsoft.com/office/powerpoint/2010/main" val="4175677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socket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clientsocket</a:t>
            </a:r>
            <a:r>
              <a:rPr lang="da-DK" dirty="0"/>
              <a:t> = </a:t>
            </a:r>
            <a:r>
              <a:rPr lang="da-DK" dirty="0" err="1"/>
              <a:t>socket.socket</a:t>
            </a:r>
            <a:r>
              <a:rPr lang="da-DK" dirty="0"/>
              <a:t>(</a:t>
            </a:r>
            <a:r>
              <a:rPr lang="da-DK" dirty="0" err="1"/>
              <a:t>socket.AF_INET</a:t>
            </a:r>
            <a:r>
              <a:rPr lang="da-DK" dirty="0"/>
              <a:t>, </a:t>
            </a:r>
            <a:r>
              <a:rPr lang="da-DK" dirty="0" err="1"/>
              <a:t>socket.SOCK_STREAM</a:t>
            </a:r>
            <a:r>
              <a:rPr lang="da-DK" dirty="0"/>
              <a:t>)</a:t>
            </a:r>
          </a:p>
          <a:p>
            <a:r>
              <a:rPr lang="da-DK" dirty="0" err="1"/>
              <a:t>clientsocket.connect</a:t>
            </a:r>
            <a:r>
              <a:rPr lang="da-DK" dirty="0"/>
              <a:t>(('</a:t>
            </a:r>
            <a:r>
              <a:rPr lang="da-DK" dirty="0" err="1"/>
              <a:t>localhost</a:t>
            </a:r>
            <a:r>
              <a:rPr lang="da-DK" dirty="0"/>
              <a:t>', 8089))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    </a:t>
            </a:r>
            <a:r>
              <a:rPr lang="da-DK" dirty="0" err="1"/>
              <a:t>inp</a:t>
            </a:r>
            <a:r>
              <a:rPr lang="da-DK" dirty="0"/>
              <a:t> = input ("Indskriv tekst som skal sendes : ")</a:t>
            </a:r>
          </a:p>
          <a:p>
            <a:r>
              <a:rPr lang="da-DK" dirty="0"/>
              <a:t>    </a:t>
            </a:r>
            <a:r>
              <a:rPr lang="da-DK" dirty="0" err="1"/>
              <a:t>clientsocket.sendall</a:t>
            </a:r>
            <a:r>
              <a:rPr lang="da-DK" dirty="0"/>
              <a:t>(</a:t>
            </a:r>
            <a:r>
              <a:rPr lang="da-DK" dirty="0" err="1"/>
              <a:t>inp.encode</a:t>
            </a:r>
            <a:r>
              <a:rPr lang="da-DK" dirty="0"/>
              <a:t>("utf-8"))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</p:txBody>
      </p:sp>
    </p:spTree>
    <p:extLst>
      <p:ext uri="{BB962C8B-B14F-4D97-AF65-F5344CB8AC3E}">
        <p14:creationId xmlns:p14="http://schemas.microsoft.com/office/powerpoint/2010/main" val="2655280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71774"/>
          </a:xfrm>
        </p:spPr>
        <p:txBody>
          <a:bodyPr/>
          <a:lstStyle/>
          <a:p>
            <a:r>
              <a:rPr lang="da-DK" sz="1200" dirty="0"/>
              <a:t>import </a:t>
            </a:r>
            <a:r>
              <a:rPr lang="da-DK" sz="1200" dirty="0" err="1"/>
              <a:t>socket</a:t>
            </a:r>
            <a:endParaRPr lang="da-DK" sz="1200" dirty="0"/>
          </a:p>
          <a:p>
            <a:endParaRPr lang="da-DK" sz="1200" dirty="0"/>
          </a:p>
          <a:p>
            <a:r>
              <a:rPr lang="da-DK" sz="1200" dirty="0" err="1"/>
              <a:t>serversocket</a:t>
            </a:r>
            <a:r>
              <a:rPr lang="da-DK" sz="1200" dirty="0"/>
              <a:t> = </a:t>
            </a:r>
            <a:r>
              <a:rPr lang="da-DK" sz="1200" dirty="0" err="1"/>
              <a:t>socket.socket</a:t>
            </a:r>
            <a:r>
              <a:rPr lang="da-DK" sz="1200" dirty="0"/>
              <a:t>(</a:t>
            </a:r>
            <a:r>
              <a:rPr lang="da-DK" sz="1200" dirty="0" err="1"/>
              <a:t>socket.AF_INET</a:t>
            </a:r>
            <a:r>
              <a:rPr lang="da-DK" sz="1200" dirty="0"/>
              <a:t>, </a:t>
            </a:r>
            <a:r>
              <a:rPr lang="da-DK" sz="1200" dirty="0" err="1"/>
              <a:t>socket.SOCK_STREAM</a:t>
            </a:r>
            <a:r>
              <a:rPr lang="da-DK" sz="1200" dirty="0"/>
              <a:t>)</a:t>
            </a:r>
          </a:p>
          <a:p>
            <a:r>
              <a:rPr lang="da-DK" sz="1200" dirty="0" err="1"/>
              <a:t>serversocket.bind</a:t>
            </a:r>
            <a:r>
              <a:rPr lang="da-DK" sz="1200" dirty="0"/>
              <a:t>(('</a:t>
            </a:r>
            <a:r>
              <a:rPr lang="da-DK" sz="1200" dirty="0" err="1"/>
              <a:t>localhost</a:t>
            </a:r>
            <a:r>
              <a:rPr lang="da-DK" sz="1200" dirty="0"/>
              <a:t>', 8089))</a:t>
            </a:r>
          </a:p>
          <a:p>
            <a:r>
              <a:rPr lang="da-DK" sz="1200" dirty="0" err="1"/>
              <a:t>serversocket.listen</a:t>
            </a:r>
            <a:r>
              <a:rPr lang="da-DK" sz="1200" dirty="0"/>
              <a:t>(5) # </a:t>
            </a:r>
            <a:r>
              <a:rPr lang="da-DK" sz="1200" dirty="0" err="1"/>
              <a:t>become</a:t>
            </a:r>
            <a:r>
              <a:rPr lang="da-DK" sz="1200" dirty="0"/>
              <a:t> a server </a:t>
            </a:r>
            <a:r>
              <a:rPr lang="da-DK" sz="1200" dirty="0" err="1"/>
              <a:t>socket</a:t>
            </a:r>
            <a:r>
              <a:rPr lang="da-DK" sz="1200" dirty="0"/>
              <a:t>, </a:t>
            </a:r>
            <a:r>
              <a:rPr lang="da-DK" sz="1200" dirty="0" err="1"/>
              <a:t>maximum</a:t>
            </a:r>
            <a:r>
              <a:rPr lang="da-DK" sz="1200" dirty="0"/>
              <a:t> 5 </a:t>
            </a:r>
            <a:r>
              <a:rPr lang="da-DK" sz="1200" dirty="0" err="1"/>
              <a:t>connections</a:t>
            </a:r>
            <a:endParaRPr lang="da-DK" sz="1200" dirty="0"/>
          </a:p>
          <a:p>
            <a:r>
              <a:rPr lang="da-DK" sz="1200" dirty="0" err="1"/>
              <a:t>connection</a:t>
            </a:r>
            <a:r>
              <a:rPr lang="da-DK" sz="1200" dirty="0"/>
              <a:t>, </a:t>
            </a:r>
            <a:r>
              <a:rPr lang="da-DK" sz="1200" dirty="0" err="1"/>
              <a:t>address</a:t>
            </a:r>
            <a:r>
              <a:rPr lang="da-DK" sz="1200" dirty="0"/>
              <a:t> = </a:t>
            </a:r>
            <a:r>
              <a:rPr lang="da-DK" sz="1200" dirty="0" err="1"/>
              <a:t>serversocket.accept</a:t>
            </a:r>
            <a:r>
              <a:rPr lang="da-DK" sz="1200" dirty="0"/>
              <a:t>()</a:t>
            </a:r>
          </a:p>
          <a:p>
            <a:endParaRPr lang="da-DK" sz="1200" dirty="0"/>
          </a:p>
          <a:p>
            <a:r>
              <a:rPr lang="da-DK" sz="1200" dirty="0"/>
              <a:t>with open ("/home/pi/log", "a") as log:</a:t>
            </a:r>
          </a:p>
          <a:p>
            <a:r>
              <a:rPr lang="da-DK" sz="1200" dirty="0"/>
              <a:t>    </a:t>
            </a:r>
            <a:r>
              <a:rPr lang="da-DK" sz="1200" dirty="0" err="1"/>
              <a:t>while</a:t>
            </a:r>
            <a:r>
              <a:rPr lang="da-DK" sz="1200" dirty="0"/>
              <a:t> True: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buf</a:t>
            </a:r>
            <a:r>
              <a:rPr lang="da-DK" sz="1200" dirty="0"/>
              <a:t> = </a:t>
            </a:r>
            <a:r>
              <a:rPr lang="da-DK" sz="1200" dirty="0" err="1"/>
              <a:t>connection.recv</a:t>
            </a:r>
            <a:r>
              <a:rPr lang="da-DK" sz="1200" dirty="0"/>
              <a:t>(64)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if</a:t>
            </a:r>
            <a:r>
              <a:rPr lang="da-DK" sz="1200" dirty="0"/>
              <a:t> len(</a:t>
            </a:r>
            <a:r>
              <a:rPr lang="da-DK" sz="1200" dirty="0" err="1"/>
              <a:t>buf</a:t>
            </a:r>
            <a:r>
              <a:rPr lang="da-DK" sz="1200" dirty="0"/>
              <a:t>) &gt; 0:</a:t>
            </a:r>
          </a:p>
          <a:p>
            <a:r>
              <a:rPr lang="da-DK" sz="1200" dirty="0"/>
              <a:t>            print (</a:t>
            </a:r>
            <a:r>
              <a:rPr lang="da-DK" sz="1200" dirty="0" err="1"/>
              <a:t>buf</a:t>
            </a:r>
            <a:r>
              <a:rPr lang="da-DK" sz="1200" dirty="0"/>
              <a:t>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log.write</a:t>
            </a:r>
            <a:r>
              <a:rPr lang="da-DK" sz="1200" dirty="0"/>
              <a:t>(</a:t>
            </a:r>
            <a:r>
              <a:rPr lang="da-DK" sz="1200" dirty="0" err="1"/>
              <a:t>buf.decode</a:t>
            </a:r>
            <a:r>
              <a:rPr lang="da-DK" sz="1200" dirty="0"/>
              <a:t>("utf-8"))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log.flush</a:t>
            </a:r>
            <a:r>
              <a:rPr lang="da-DK" sz="1200" dirty="0"/>
              <a:t>()</a:t>
            </a:r>
            <a:endParaRPr lang="da-DK" sz="800" dirty="0"/>
          </a:p>
          <a:p>
            <a:r>
              <a:rPr lang="da-DK" sz="1200" dirty="0"/>
              <a:t>#        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65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0778"/>
          </a:xfrm>
        </p:spPr>
        <p:txBody>
          <a:bodyPr/>
          <a:lstStyle/>
          <a:p>
            <a:r>
              <a:rPr lang="da-DK" sz="1800" dirty="0"/>
              <a:t>Default port = 22</a:t>
            </a:r>
          </a:p>
          <a:p>
            <a:r>
              <a:rPr lang="da-DK" sz="1800" dirty="0"/>
              <a:t>Server SSHD og Client SSH skal være installeret og opsat i </a:t>
            </a:r>
            <a:r>
              <a:rPr lang="da-DK" sz="1800" dirty="0" err="1"/>
              <a:t>raspi_config</a:t>
            </a:r>
            <a:r>
              <a:rPr lang="da-DK" sz="1800" dirty="0"/>
              <a:t>!</a:t>
            </a:r>
          </a:p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:</a:t>
            </a:r>
          </a:p>
          <a:p>
            <a:r>
              <a:rPr lang="da-DK" dirty="0"/>
              <a:t>Eks. fra </a:t>
            </a:r>
            <a:r>
              <a:rPr lang="da-DK" dirty="0" err="1"/>
              <a:t>localhost</a:t>
            </a:r>
            <a:r>
              <a:rPr lang="da-DK" dirty="0"/>
              <a:t>/browser på </a:t>
            </a:r>
            <a:r>
              <a:rPr lang="da-DK" dirty="0" err="1"/>
              <a:t>localhost</a:t>
            </a:r>
            <a:r>
              <a:rPr lang="da-DK" dirty="0"/>
              <a:t>/port føres til anden IP</a:t>
            </a:r>
          </a:p>
          <a:p>
            <a:endParaRPr lang="da-DK" dirty="0"/>
          </a:p>
          <a:p>
            <a:r>
              <a:rPr lang="da-DK" dirty="0" err="1"/>
              <a:t>Reverse</a:t>
            </a:r>
            <a:r>
              <a:rPr lang="da-DK" dirty="0"/>
              <a:t> tunnels:</a:t>
            </a:r>
          </a:p>
          <a:p>
            <a:r>
              <a:rPr lang="da-DK" dirty="0"/>
              <a:t>Eks. fra en anden IP/port til </a:t>
            </a:r>
            <a:r>
              <a:rPr lang="da-DK" dirty="0" err="1"/>
              <a:t>localhost</a:t>
            </a:r>
            <a:r>
              <a:rPr lang="da-DK" dirty="0"/>
              <a:t>/port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/>
              <a:t>forwarding</a:t>
            </a:r>
            <a:r>
              <a:rPr lang="da-DK" sz="2000" dirty="0"/>
              <a:t> og </a:t>
            </a:r>
            <a:r>
              <a:rPr lang="da-DK" sz="2000" dirty="0" err="1"/>
              <a:t>reverse</a:t>
            </a:r>
            <a:r>
              <a:rPr lang="da-DK" sz="2000" dirty="0"/>
              <a:t> tunnels</a:t>
            </a:r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95022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echo</a:t>
            </a:r>
            <a:r>
              <a:rPr lang="da-DK" sz="1050" dirty="0"/>
              <a:t> start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14000:localhost:14000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6007:localhost:22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14010:localhost:14010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8081:localhost:8081 remote_device@35.205.209.21'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Fra drone til server</a:t>
            </a:r>
          </a:p>
        </p:txBody>
      </p:sp>
    </p:spTree>
    <p:extLst>
      <p:ext uri="{BB962C8B-B14F-4D97-AF65-F5344CB8AC3E}">
        <p14:creationId xmlns:p14="http://schemas.microsoft.com/office/powerpoint/2010/main" val="723826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52979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raspivid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raspivid</a:t>
            </a:r>
            <a:r>
              <a:rPr lang="da-DK" sz="1050" dirty="0"/>
              <a:t> -n -w 800 -h 600 -b 15000000 -</a:t>
            </a:r>
            <a:r>
              <a:rPr lang="da-DK" sz="1050" dirty="0" err="1"/>
              <a:t>fps</a:t>
            </a:r>
            <a:r>
              <a:rPr lang="da-DK" sz="1050" dirty="0"/>
              <a:t> 15 -t 0 -o - | gst-launch-1.0 </a:t>
            </a:r>
            <a:r>
              <a:rPr lang="da-DK" sz="1050" dirty="0" err="1"/>
              <a:t>fdsrc</a:t>
            </a:r>
            <a:r>
              <a:rPr lang="da-DK" sz="1050" dirty="0"/>
              <a:t> ! h264parse ! rtph264pay </a:t>
            </a:r>
            <a:r>
              <a:rPr lang="da-DK" sz="1050" dirty="0" err="1"/>
              <a:t>config</a:t>
            </a:r>
            <a:r>
              <a:rPr lang="da-DK" sz="1050" dirty="0"/>
              <a:t>-interval=1 pt=96 ! </a:t>
            </a:r>
            <a:r>
              <a:rPr lang="da-DK" sz="1050" dirty="0" err="1"/>
              <a:t>gdppay</a:t>
            </a:r>
            <a:r>
              <a:rPr lang="da-DK" sz="1050" dirty="0"/>
              <a:t> ! tcpserversink host=127.0.0.1 port=14010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  <a:p>
            <a:endParaRPr lang="da-DK" sz="105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74103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69387"/>
          </a:xfrm>
        </p:spPr>
        <p:txBody>
          <a:bodyPr/>
          <a:lstStyle/>
          <a:p>
            <a:pPr marL="0" indent="0">
              <a:buNone/>
            </a:pP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Teknologisk Instituts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6D262A5-ED13-437E-9B65-A2E262E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5" t="19359" r="18101" b="13766"/>
          <a:stretch/>
        </p:blipFill>
        <p:spPr>
          <a:xfrm>
            <a:off x="1619672" y="724810"/>
            <a:ext cx="5616624" cy="44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0"/>
            <a:ext cx="4808284" cy="4876006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772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5" y="1563638"/>
            <a:ext cx="3312368" cy="318442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0514"/>
            <a:ext cx="3312368" cy="3184422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384788" y="134034"/>
            <a:ext cx="7048500" cy="918102"/>
          </a:xfrm>
        </p:spPr>
        <p:txBody>
          <a:bodyPr/>
          <a:lstStyle/>
          <a:p>
            <a:r>
              <a:rPr lang="da-DK" dirty="0" err="1"/>
              <a:t>PuTTY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– PC til server</a:t>
            </a:r>
          </a:p>
        </p:txBody>
      </p:sp>
    </p:spTree>
    <p:extLst>
      <p:ext uri="{BB962C8B-B14F-4D97-AF65-F5344CB8AC3E}">
        <p14:creationId xmlns:p14="http://schemas.microsoft.com/office/powerpoint/2010/main" val="1018840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3924300" cy="13716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392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050"/>
            <a:ext cx="719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5852" y="1275606"/>
            <a:ext cx="82294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tunnel,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by an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private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tunnel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-L 9000:imgur.com:80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:80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default port for HTTP.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Now open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browser and go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http://localhost:9000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awesome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SSH tunnels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Nobody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4745044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Remote port </a:t>
            </a:r>
            <a:r>
              <a:rPr lang="da-DK" dirty="0" err="1"/>
              <a:t>forwarding</a:t>
            </a:r>
            <a:endParaRPr lang="da-DK" dirty="0"/>
          </a:p>
          <a:p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4303" y="1583963"/>
            <a:ext cx="682173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-R 9000:localhost:3000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single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But as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remains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same.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port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listen,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localhost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do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default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etc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sshd_config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somewhere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GatewayPorts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7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Lav en </a:t>
            </a:r>
            <a:r>
              <a:rPr lang="da-DK" dirty="0" err="1"/>
              <a:t>ssh</a:t>
            </a:r>
            <a:r>
              <a:rPr lang="da-DK" dirty="0"/>
              <a:t> opkobling til lokal </a:t>
            </a:r>
            <a:r>
              <a:rPr lang="da-DK" dirty="0" err="1"/>
              <a:t>Raspberry</a:t>
            </a:r>
            <a:r>
              <a:rPr lang="da-DK" dirty="0"/>
              <a:t> på IP ???.???.???.???</a:t>
            </a:r>
          </a:p>
          <a:p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–p &lt;</a:t>
            </a:r>
            <a:r>
              <a:rPr lang="da-DK" dirty="0" err="1"/>
              <a:t>portnr</a:t>
            </a:r>
            <a:r>
              <a:rPr lang="da-DK" dirty="0"/>
              <a:t>&gt;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&lt;ip&gt; #aktuel bruger</a:t>
            </a:r>
          </a:p>
          <a:p>
            <a:endParaRPr lang="da-DK" dirty="0"/>
          </a:p>
          <a:p>
            <a:r>
              <a:rPr lang="da-DK" dirty="0"/>
              <a:t>Opsæt </a:t>
            </a:r>
            <a:r>
              <a:rPr lang="da-DK" dirty="0" err="1"/>
              <a:t>ssh</a:t>
            </a:r>
            <a:r>
              <a:rPr lang="da-DK" dirty="0"/>
              <a:t> således at ”naboens” </a:t>
            </a:r>
            <a:r>
              <a:rPr lang="da-DK" dirty="0" err="1"/>
              <a:t>webserver</a:t>
            </a:r>
            <a:r>
              <a:rPr lang="da-DK" dirty="0"/>
              <a:t> kan ses på : </a:t>
            </a:r>
            <a:r>
              <a:rPr lang="da-DK" dirty="0">
                <a:hlinkClick r:id="rId2"/>
              </a:rPr>
              <a:t>http://127.0.0.1:8080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1626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–L 8080:localhost:80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endParaRPr lang="da-DK" dirty="0"/>
          </a:p>
          <a:p>
            <a:r>
              <a:rPr lang="da-DK" dirty="0"/>
              <a:t>Her kan </a:t>
            </a:r>
            <a:r>
              <a:rPr lang="da-DK" dirty="0" err="1"/>
              <a:t>localhost</a:t>
            </a:r>
            <a:r>
              <a:rPr lang="da-DK" dirty="0"/>
              <a:t> se </a:t>
            </a:r>
            <a:r>
              <a:rPr lang="da-DK" dirty="0" err="1"/>
              <a:t>webserver</a:t>
            </a:r>
            <a:r>
              <a:rPr lang="da-DK" dirty="0"/>
              <a:t> på 192.168.43.221 ved at skrive htth:127.0.0.1:8080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 eksempel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258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–R 6000:localhost:22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–p 6000 </a:t>
            </a:r>
            <a:r>
              <a:rPr lang="da-DK" dirty="0" err="1"/>
              <a:t>pi@localhost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Reverse</a:t>
            </a:r>
            <a:r>
              <a:rPr lang="da-DK" dirty="0"/>
              <a:t> tunnel – </a:t>
            </a:r>
            <a:r>
              <a:rPr lang="da-DK" dirty="0" err="1"/>
              <a:t>remote</a:t>
            </a:r>
            <a:r>
              <a:rPr lang="da-DK" dirty="0"/>
              <a:t> port </a:t>
            </a:r>
            <a:r>
              <a:rPr lang="da-DK" dirty="0" err="1"/>
              <a:t>forwarding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1516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16265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https://toic.org/blog/2009/reverse-ssh-port-forwarding/</a:t>
            </a:r>
            <a:endParaRPr lang="da-DK" dirty="0"/>
          </a:p>
          <a:p>
            <a:endParaRPr lang="da-DK" dirty="0"/>
          </a:p>
          <a:p>
            <a:r>
              <a:rPr lang="da-DK" dirty="0"/>
              <a:t>***</a:t>
            </a:r>
          </a:p>
          <a:p>
            <a:r>
              <a:rPr lang="da-DK" dirty="0">
                <a:hlinkClick r:id="rId3"/>
              </a:rPr>
              <a:t>https://blog.trackets.com/2014/05/17/ssh-tunnel-local-and-remote-port-forwarding-explained-with-examples.html</a:t>
            </a:r>
            <a:endParaRPr lang="da-DK" dirty="0"/>
          </a:p>
          <a:p>
            <a:r>
              <a:rPr lang="da-DK" dirty="0"/>
              <a:t>***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399748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/>
              <a:t>Toolchain</a:t>
            </a:r>
            <a:endParaRPr lang="da-DK" sz="1000" dirty="0"/>
          </a:p>
          <a:p>
            <a:r>
              <a:rPr lang="da-DK" sz="1000" dirty="0"/>
              <a:t>Memory-</a:t>
            </a:r>
            <a:r>
              <a:rPr lang="da-DK" sz="1000" dirty="0" err="1"/>
              <a:t>Map</a:t>
            </a:r>
            <a:endParaRPr lang="da-DK" sz="1000" dirty="0"/>
          </a:p>
          <a:p>
            <a:r>
              <a:rPr lang="da-DK" sz="1000" dirty="0">
                <a:hlinkClick r:id="rId2"/>
              </a:rPr>
              <a:t>https://en.wikipedia.org/wiki/Buildroot</a:t>
            </a:r>
            <a:endParaRPr lang="da-DK" sz="1000" dirty="0"/>
          </a:p>
          <a:p>
            <a:r>
              <a:rPr lang="da-DK" sz="1000" dirty="0">
                <a:hlinkClick r:id="rId3"/>
              </a:rPr>
              <a:t>https://buildroot.org/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 err="1"/>
              <a:t>Buildroot</a:t>
            </a:r>
            <a:endParaRPr lang="da-DK" sz="1000" dirty="0"/>
          </a:p>
          <a:p>
            <a:r>
              <a:rPr lang="da-DK" sz="1000" dirty="0"/>
              <a:t>Filsystem, </a:t>
            </a:r>
            <a:r>
              <a:rPr lang="da-DK" sz="1000" dirty="0" err="1"/>
              <a:t>linux</a:t>
            </a:r>
            <a:r>
              <a:rPr lang="da-DK" sz="1000" dirty="0"/>
              <a:t> kerne og </a:t>
            </a:r>
            <a:r>
              <a:rPr lang="da-DK" sz="1000" dirty="0" err="1"/>
              <a:t>bootloader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/>
              <a:t>PLUS</a:t>
            </a:r>
          </a:p>
          <a:p>
            <a:r>
              <a:rPr lang="da-DK" sz="1000" dirty="0"/>
              <a:t>Stor sikkerhed</a:t>
            </a:r>
          </a:p>
          <a:p>
            <a:r>
              <a:rPr lang="da-DK" sz="1000" dirty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/>
              <a:t>MINUS</a:t>
            </a:r>
          </a:p>
          <a:p>
            <a:r>
              <a:rPr lang="da-DK" sz="1000" dirty="0"/>
              <a:t>Tidskrævende vedligeholdelse</a:t>
            </a:r>
          </a:p>
          <a:p>
            <a:r>
              <a:rPr lang="da-DK" sz="1000" dirty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Før </a:t>
            </a:r>
            <a:r>
              <a:rPr lang="da-DK" dirty="0" err="1"/>
              <a:t>Raspberry</a:t>
            </a:r>
            <a:r>
              <a:rPr lang="da-DK" dirty="0"/>
              <a:t> PI (på TI)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Raspberry</a:t>
            </a:r>
            <a:r>
              <a:rPr lang="da-DK" dirty="0"/>
              <a:t> PI 3</a:t>
            </a:r>
          </a:p>
          <a:p>
            <a:r>
              <a:rPr lang="da-DK" dirty="0"/>
              <a:t>Navio2</a:t>
            </a:r>
          </a:p>
          <a:p>
            <a:r>
              <a:rPr lang="da-DK" dirty="0"/>
              <a:t>Google Cloud VM</a:t>
            </a:r>
          </a:p>
          <a:p>
            <a:r>
              <a:rPr lang="da-DK" dirty="0"/>
              <a:t>Video stream</a:t>
            </a:r>
          </a:p>
          <a:p>
            <a:r>
              <a:rPr lang="da-DK" dirty="0"/>
              <a:t>Online Apache2 server på drone1</a:t>
            </a:r>
          </a:p>
          <a:p>
            <a:r>
              <a:rPr lang="da-DK" dirty="0"/>
              <a:t>Alt forbundet sammen via SSH port </a:t>
            </a:r>
            <a:r>
              <a:rPr lang="da-DK" dirty="0" err="1"/>
              <a:t>forwarding</a:t>
            </a:r>
            <a:r>
              <a:rPr lang="da-DK" dirty="0"/>
              <a:t> og </a:t>
            </a:r>
            <a:r>
              <a:rPr lang="da-DK" dirty="0" err="1"/>
              <a:t>reverse</a:t>
            </a:r>
            <a:r>
              <a:rPr lang="da-DK" dirty="0"/>
              <a:t> tunnels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Drone1</a:t>
            </a:r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https://da.wikipedia.org/wiki/Raspberry_Pi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Raspberry</a:t>
            </a:r>
            <a:r>
              <a:rPr lang="da-DK" altLang="da-DK" dirty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21093</TotalTime>
  <Words>3093</Words>
  <Application>Microsoft Office PowerPoint</Application>
  <PresentationFormat>Skærmshow (16:9)</PresentationFormat>
  <Paragraphs>543</Paragraphs>
  <Slides>80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80</vt:i4>
      </vt:variant>
    </vt:vector>
  </HeadingPairs>
  <TitlesOfParts>
    <vt:vector size="86" baseType="lpstr">
      <vt:lpstr>Arial</vt:lpstr>
      <vt:lpstr>Arial Unicode MS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253</cp:revision>
  <cp:lastPrinted>2019-10-08T07:49:34Z</cp:lastPrinted>
  <dcterms:created xsi:type="dcterms:W3CDTF">2017-02-24T09:13:59Z</dcterms:created>
  <dcterms:modified xsi:type="dcterms:W3CDTF">2019-10-08T08:24:16Z</dcterms:modified>
</cp:coreProperties>
</file>